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58" r:id="rId4"/>
    <p:sldId id="259" r:id="rId5"/>
    <p:sldId id="263" r:id="rId6"/>
    <p:sldId id="264" r:id="rId7"/>
    <p:sldId id="260" r:id="rId8"/>
    <p:sldId id="261" r:id="rId9"/>
    <p:sldId id="262" r:id="rId10"/>
    <p:sldId id="265" r:id="rId11"/>
    <p:sldId id="267" r:id="rId12"/>
    <p:sldId id="269" r:id="rId13"/>
    <p:sldId id="271"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1" r:id="rId32"/>
    <p:sldId id="292"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71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5" d="100"/>
          <a:sy n="75" d="100"/>
        </p:scale>
        <p:origin x="54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 /><Relationship Id="rId2" Type="http://schemas.openxmlformats.org/officeDocument/2006/relationships/image" Target="../media/image15.png" /><Relationship Id="rId1" Type="http://schemas.openxmlformats.org/officeDocument/2006/relationships/slideMaster" Target="../slideMasters/slideMaster1.xml" /><Relationship Id="rId5" Type="http://schemas.openxmlformats.org/officeDocument/2006/relationships/image" Target="../media/image18.svg" /><Relationship Id="rId4" Type="http://schemas.openxmlformats.org/officeDocument/2006/relationships/image" Target="../media/image17.png"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 /><Relationship Id="rId2" Type="http://schemas.openxmlformats.org/officeDocument/2006/relationships/image" Target="../media/image17.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Master" Target="../slideMasters/slideMaster1.xml" /><Relationship Id="rId5" Type="http://schemas.openxmlformats.org/officeDocument/2006/relationships/image" Target="../media/image8.svg" /><Relationship Id="rId4" Type="http://schemas.openxmlformats.org/officeDocument/2006/relationships/image" Target="../media/image7.png"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Master" Target="../slideMasters/slideMaster1.xml" /><Relationship Id="rId5" Type="http://schemas.openxmlformats.org/officeDocument/2006/relationships/image" Target="../media/image8.svg" /><Relationship Id="rId4" Type="http://schemas.openxmlformats.org/officeDocument/2006/relationships/image" Target="../media/image7.png"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Master" Target="../slideMasters/slideMaster1.xml" /><Relationship Id="rId5" Type="http://schemas.openxmlformats.org/officeDocument/2006/relationships/image" Target="../media/image12.svg" /><Relationship Id="rId4" Type="http://schemas.openxmlformats.org/officeDocument/2006/relationships/image" Target="../media/image11.png"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Master" Target="../slideMasters/slideMaster1.xml" /><Relationship Id="rId5" Type="http://schemas.openxmlformats.org/officeDocument/2006/relationships/image" Target="../media/image12.svg" /><Relationship Id="rId4" Type="http://schemas.openxmlformats.org/officeDocument/2006/relationships/image" Target="../media/image11.png"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3840480" y="2770632"/>
            <a:ext cx="7443216"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800475" cy="6858000"/>
          </a:xfrm>
          <a:prstGeom prst="rect">
            <a:avLst/>
          </a:prstGeom>
        </p:spPr>
      </p:pic>
    </p:spTree>
    <p:extLst>
      <p:ext uri="{BB962C8B-B14F-4D97-AF65-F5344CB8AC3E}">
        <p14:creationId xmlns:p14="http://schemas.microsoft.com/office/powerpoint/2010/main" val="2080484023"/>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375849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2924880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761999" y="715964"/>
            <a:ext cx="10667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856721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5/3/2024</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91401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ne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7202624" y="715962"/>
            <a:ext cx="4227375" cy="4727907"/>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3" name="Title 2">
            <a:extLst>
              <a:ext uri="{FF2B5EF4-FFF2-40B4-BE49-F238E27FC236}">
                <a16:creationId xmlns:a16="http://schemas.microsoft.com/office/drawing/2014/main" id="{164D0D78-72DF-43BD-8B4F-DE52DA013C52}"/>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pic>
        <p:nvPicPr>
          <p:cNvPr id="2" name="Graphic 1">
            <a:extLst>
              <a:ext uri="{FF2B5EF4-FFF2-40B4-BE49-F238E27FC236}">
                <a16:creationId xmlns:a16="http://schemas.microsoft.com/office/drawing/2014/main" id="{DAFD71A9-C105-43A7-88DA-9FFC5174CC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Tree>
    <p:extLst>
      <p:ext uri="{BB962C8B-B14F-4D97-AF65-F5344CB8AC3E}">
        <p14:creationId xmlns:p14="http://schemas.microsoft.com/office/powerpoint/2010/main" val="848432648"/>
      </p:ext>
    </p:extLst>
  </p:cSld>
  <p:clrMapOvr>
    <a:masterClrMapping/>
  </p:clrMapOvr>
  <p:extLst>
    <p:ext uri="{DCECCB84-F9BA-43D5-87BE-67443E8EF086}">
      <p15:sldGuideLst xmlns:p15="http://schemas.microsoft.com/office/powerpoint/2012/main">
        <p15:guide id="1" pos="4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641547459"/>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55359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73191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9714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15846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p15:clr>
            <a:srgbClr val="5ACBF0"/>
          </p15:clr>
        </p15:guide>
        <p15:guide id="3" orient="horz" pos="2240">
          <p15:clr>
            <a:srgbClr val="5ACBF0"/>
          </p15:clr>
        </p15:guide>
        <p15:guide id="4" orient="horz" pos="248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326852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6127">
          <p15:clr>
            <a:srgbClr val="5ACBF0"/>
          </p15:clr>
        </p15:guide>
        <p15:guide id="3" orient="horz" pos="216">
          <p15:clr>
            <a:srgbClr val="5ACBF0"/>
          </p15:clr>
        </p15:guide>
        <p15:guide id="4" orient="horz" pos="1560">
          <p15:clr>
            <a:srgbClr val="5ACBF0"/>
          </p15:clr>
        </p15:guide>
        <p15:guide id="5" orient="horz" pos="39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399258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p15:clr>
            <a:srgbClr val="FBAE40"/>
          </p15:clr>
        </p15:guide>
        <p15:guide id="2" pos="6127">
          <p15:clr>
            <a:srgbClr val="5ACBF0"/>
          </p15:clr>
        </p15:guide>
        <p15:guide id="3" orient="horz" pos="216">
          <p15:clr>
            <a:srgbClr val="5ACBF0"/>
          </p15:clr>
        </p15:guide>
        <p15:guide id="4" orient="horz" pos="4128">
          <p15:clr>
            <a:srgbClr val="5ACBF0"/>
          </p15:clr>
        </p15:guide>
        <p15:guide id="5" orient="horz" pos="39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5/3/2024</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13179429"/>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8.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11.xml" /></Relationships>
</file>

<file path=ppt/slides/_rels/slide1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11.xml" /></Relationships>
</file>

<file path=ppt/slides/_rels/slide14.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11.xml" /></Relationships>
</file>

<file path=ppt/slides/_rels/slide1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11.xml" /></Relationships>
</file>

<file path=ppt/slides/_rels/slide16.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11.xml" /></Relationships>
</file>

<file path=ppt/slides/_rels/slide17.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11.xml" /></Relationships>
</file>

<file path=ppt/slides/_rels/slide18.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11.xml" /></Relationships>
</file>

<file path=ppt/slides/_rels/slide19.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image" Target="../media/image35.png"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37.png" /><Relationship Id="rId1" Type="http://schemas.openxmlformats.org/officeDocument/2006/relationships/slideLayout" Target="../slideLayouts/slideLayout11.xml" /></Relationships>
</file>

<file path=ppt/slides/_rels/slide21.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42.png" /><Relationship Id="rId1" Type="http://schemas.openxmlformats.org/officeDocument/2006/relationships/slideLayout" Target="../slideLayouts/slideLayout8.xml" /></Relationships>
</file>

<file path=ppt/slides/_rels/slide25.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4.png" /><Relationship Id="rId1" Type="http://schemas.openxmlformats.org/officeDocument/2006/relationships/slideLayout" Target="../slideLayouts/slideLayout8.xml" /></Relationships>
</file>

<file path=ppt/slides/_rels/slide26.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6.png" /><Relationship Id="rId1" Type="http://schemas.openxmlformats.org/officeDocument/2006/relationships/slideLayout" Target="../slideLayouts/slideLayout9.xml" /></Relationships>
</file>

<file path=ppt/slides/_rels/slide27.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11.xml" /></Relationships>
</file>

<file path=ppt/slides/_rels/slide28.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49.png" /><Relationship Id="rId1" Type="http://schemas.openxmlformats.org/officeDocument/2006/relationships/slideLayout" Target="../slideLayouts/slideLayout11.xml" /><Relationship Id="rId5" Type="http://schemas.openxmlformats.org/officeDocument/2006/relationships/image" Target="../media/image52.png" /><Relationship Id="rId4" Type="http://schemas.openxmlformats.org/officeDocument/2006/relationships/image" Target="../media/image51.png" /></Relationships>
</file>

<file path=ppt/slides/_rels/slide29.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image" Target="../media/image53.png" /><Relationship Id="rId1" Type="http://schemas.openxmlformats.org/officeDocument/2006/relationships/slideLayout" Target="../slideLayouts/slideLayout11.xml" /><Relationship Id="rId4" Type="http://schemas.openxmlformats.org/officeDocument/2006/relationships/image" Target="../media/image5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3.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image" Target="../media/image56.png" /><Relationship Id="rId1" Type="http://schemas.openxmlformats.org/officeDocument/2006/relationships/slideLayout" Target="../slideLayouts/slideLayout8.xml" /><Relationship Id="rId4" Type="http://schemas.openxmlformats.org/officeDocument/2006/relationships/image" Target="../media/image58.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9.xml.rels><?xml version="1.0" encoding="UTF-8" standalone="yes"?>
<Relationships xmlns="http://schemas.openxmlformats.org/package/2006/relationships"><Relationship Id="rId2" Type="http://schemas.openxmlformats.org/officeDocument/2006/relationships/image" Target="../media/image19.jpg" /><Relationship Id="rId1" Type="http://schemas.openxmlformats.org/officeDocument/2006/relationships/slideLayout" Target="../slideLayouts/slideLayout1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1920" y="915706"/>
            <a:ext cx="7443216" cy="1325563"/>
          </a:xfrm>
        </p:spPr>
        <p:txBody>
          <a:bodyPr>
            <a:normAutofit fontScale="90000"/>
          </a:bodyPr>
          <a:lstStyle/>
          <a:p>
            <a:r>
              <a:rPr lang="en-IN" u="sng" dirty="0">
                <a:ln w="9525">
                  <a:solidFill>
                    <a:schemeClr val="bg1"/>
                  </a:solidFill>
                  <a:prstDash val="solid"/>
                </a:ln>
                <a:effectLst>
                  <a:outerShdw blurRad="12700" dist="38100" dir="2700000" algn="tl" rotWithShape="0">
                    <a:schemeClr val="bg1">
                      <a:lumMod val="50000"/>
                    </a:schemeClr>
                  </a:outerShdw>
                </a:effectLst>
              </a:rPr>
              <a:t>CRICKET DATABASE SYSTEM</a:t>
            </a:r>
          </a:p>
        </p:txBody>
      </p:sp>
      <p:sp>
        <p:nvSpPr>
          <p:cNvPr id="3" name="TextBox 2"/>
          <p:cNvSpPr txBox="1"/>
          <p:nvPr/>
        </p:nvSpPr>
        <p:spPr>
          <a:xfrm>
            <a:off x="4754880" y="2664823"/>
            <a:ext cx="6620256" cy="2431435"/>
          </a:xfrm>
          <a:prstGeom prst="rect">
            <a:avLst/>
          </a:prstGeom>
          <a:noFill/>
        </p:spPr>
        <p:txBody>
          <a:bodyPr wrap="square" rtlCol="0">
            <a:spAutoFit/>
          </a:bodyPr>
          <a:lstStyle/>
          <a:p>
            <a:r>
              <a:rPr lang="en-IN" sz="4000" b="1" u="sng" dirty="0">
                <a:ln w="0"/>
                <a:effectLst>
                  <a:outerShdw blurRad="38100" dist="19050" dir="2700000" algn="tl" rotWithShape="0">
                    <a:schemeClr val="dk1">
                      <a:alpha val="40000"/>
                    </a:schemeClr>
                  </a:outerShdw>
                </a:effectLst>
                <a:latin typeface="Copperplate Gothic Light" panose="020E0507020206020404" pitchFamily="34" charset="0"/>
              </a:rPr>
              <a:t>team:</a:t>
            </a:r>
            <a:endParaRPr lang="en-IN" sz="2400" b="1" u="sng" dirty="0">
              <a:ln w="0"/>
              <a:effectLst>
                <a:outerShdw blurRad="38100" dist="19050" dir="2700000" algn="tl" rotWithShape="0">
                  <a:schemeClr val="dk1">
                    <a:alpha val="40000"/>
                  </a:schemeClr>
                </a:outerShdw>
              </a:effectLst>
              <a:latin typeface="Copperplate Gothic Light" panose="020E0507020206020404" pitchFamily="34" charset="0"/>
            </a:endParaRPr>
          </a:p>
          <a:p>
            <a:endParaRPr lang="en-IN" sz="4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IN" sz="2400" dirty="0">
                <a:latin typeface="Copperplate Gothic Light" panose="020E0507020206020404" pitchFamily="34" charset="0"/>
              </a:rPr>
              <a:t>YAFFIN S  [RA2211032010053]</a:t>
            </a:r>
          </a:p>
          <a:p>
            <a:pPr marL="342900" indent="-342900">
              <a:buFont typeface="Arial" panose="020B0604020202020204" pitchFamily="34" charset="0"/>
              <a:buChar char="•"/>
            </a:pPr>
            <a:r>
              <a:rPr lang="en-IN" sz="2400" dirty="0">
                <a:ln w="0"/>
                <a:effectLst>
                  <a:outerShdw blurRad="38100" dist="19050" dir="2700000" algn="tl" rotWithShape="0">
                    <a:schemeClr val="dk1">
                      <a:alpha val="40000"/>
                    </a:schemeClr>
                  </a:outerShdw>
                </a:effectLst>
                <a:latin typeface="Copperplate Gothic Light" panose="020E0507020206020404" pitchFamily="34" charset="0"/>
              </a:rPr>
              <a:t>SAKINA RIZVI [RA2211032010073]</a:t>
            </a:r>
          </a:p>
          <a:p>
            <a:pPr marL="342900" indent="-342900">
              <a:buFont typeface="Arial" panose="020B0604020202020204" pitchFamily="34" charset="0"/>
              <a:buChar char="•"/>
            </a:pPr>
            <a:r>
              <a:rPr lang="en-IN" sz="2400" dirty="0">
                <a:ln w="0"/>
                <a:effectLst>
                  <a:outerShdw blurRad="38100" dist="19050" dir="2700000" algn="tl" rotWithShape="0">
                    <a:schemeClr val="dk1">
                      <a:alpha val="40000"/>
                    </a:schemeClr>
                  </a:outerShdw>
                </a:effectLst>
                <a:latin typeface="Copperplate Gothic Light" panose="020E0507020206020404" pitchFamily="34" charset="0"/>
              </a:rPr>
              <a:t>MITUN M [RA2211032010090]</a:t>
            </a:r>
          </a:p>
        </p:txBody>
      </p:sp>
    </p:spTree>
    <p:extLst>
      <p:ext uri="{BB962C8B-B14F-4D97-AF65-F5344CB8AC3E}">
        <p14:creationId xmlns:p14="http://schemas.microsoft.com/office/powerpoint/2010/main" val="18815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301" y="681563"/>
            <a:ext cx="9141397" cy="615553"/>
          </a:xfrm>
        </p:spPr>
        <p:txBody>
          <a:bodyPr/>
          <a:lstStyle/>
          <a:p>
            <a:r>
              <a:rPr lang="en-IN" u="sng" dirty="0"/>
              <a:t>RELATIONAL DATABSE SCHEMA</a:t>
            </a:r>
          </a:p>
        </p:txBody>
      </p:sp>
      <p:sp>
        <p:nvSpPr>
          <p:cNvPr id="3" name="Text Placeholder 2"/>
          <p:cNvSpPr>
            <a:spLocks noGrp="1"/>
          </p:cNvSpPr>
          <p:nvPr>
            <p:ph type="body" sz="quarter" idx="12"/>
          </p:nvPr>
        </p:nvSpPr>
        <p:spPr/>
        <p:txBody>
          <a:bodyPr/>
          <a:lstStyle/>
          <a:p>
            <a:endParaRPr lang="en-IN" dirty="0"/>
          </a:p>
        </p:txBody>
      </p:sp>
      <p:pic>
        <p:nvPicPr>
          <p:cNvPr id="4" name="Picture 3">
            <a:extLst>
              <a:ext uri="{FF2B5EF4-FFF2-40B4-BE49-F238E27FC236}">
                <a16:creationId xmlns:a16="http://schemas.microsoft.com/office/drawing/2014/main" id="{E7A88C60-C0BC-47E7-AAD5-FAA4774C561F}"/>
              </a:ext>
            </a:extLst>
          </p:cNvPr>
          <p:cNvPicPr/>
          <p:nvPr/>
        </p:nvPicPr>
        <p:blipFill>
          <a:blip r:embed="rId2"/>
          <a:stretch>
            <a:fillRect/>
          </a:stretch>
        </p:blipFill>
        <p:spPr>
          <a:xfrm>
            <a:off x="671861" y="1392718"/>
            <a:ext cx="11048999" cy="49204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686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BA18E-2193-4DFA-81A6-88A5F93269B0}"/>
              </a:ext>
            </a:extLst>
          </p:cNvPr>
          <p:cNvSpPr>
            <a:spLocks noGrp="1"/>
          </p:cNvSpPr>
          <p:nvPr>
            <p:ph type="title"/>
          </p:nvPr>
        </p:nvSpPr>
        <p:spPr>
          <a:xfrm>
            <a:off x="762000" y="716577"/>
            <a:ext cx="10668000" cy="615553"/>
          </a:xfrm>
        </p:spPr>
        <p:txBody>
          <a:bodyPr/>
          <a:lstStyle/>
          <a:p>
            <a:pPr algn="ctr"/>
            <a:r>
              <a:rPr lang="en-IN" u="sng" dirty="0">
                <a:effectLst/>
                <a:latin typeface="Times New Roman" panose="02020603050405020304" pitchFamily="18" charset="0"/>
                <a:ea typeface="Calibri" panose="020F0502020204030204" pitchFamily="34" charset="0"/>
                <a:cs typeface="Arial" panose="020B0604020202020204" pitchFamily="34" charset="0"/>
              </a:rPr>
              <a:t>TABLES</a:t>
            </a:r>
            <a:endParaRPr lang="en-IN" sz="5400" u="sng" dirty="0"/>
          </a:p>
        </p:txBody>
      </p:sp>
      <p:sp>
        <p:nvSpPr>
          <p:cNvPr id="3" name="Text Placeholder 2">
            <a:extLst>
              <a:ext uri="{FF2B5EF4-FFF2-40B4-BE49-F238E27FC236}">
                <a16:creationId xmlns:a16="http://schemas.microsoft.com/office/drawing/2014/main" id="{60DD0E0D-DA09-49CA-A6E4-E57733E75A2B}"/>
              </a:ext>
            </a:extLst>
          </p:cNvPr>
          <p:cNvSpPr>
            <a:spLocks noGrp="1"/>
          </p:cNvSpPr>
          <p:nvPr>
            <p:ph type="body" sz="quarter" idx="13"/>
          </p:nvPr>
        </p:nvSpPr>
        <p:spPr/>
        <p:txBody>
          <a:bodyPr/>
          <a:lstStyle/>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Team</a:t>
            </a: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Wicket Keeper</a:t>
            </a: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Umpire</a:t>
            </a: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Player</a:t>
            </a: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Coach</a:t>
            </a: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Captain</a:t>
            </a: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Matches</a:t>
            </a: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Plays</a:t>
            </a: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Umpired By</a:t>
            </a:r>
          </a:p>
          <a:p>
            <a:endParaRPr lang="en-IN" dirty="0"/>
          </a:p>
        </p:txBody>
      </p:sp>
    </p:spTree>
    <p:extLst>
      <p:ext uri="{BB962C8B-B14F-4D97-AF65-F5344CB8AC3E}">
        <p14:creationId xmlns:p14="http://schemas.microsoft.com/office/powerpoint/2010/main" val="2991986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C7BA-FC8B-4BE2-BF34-E359CCCF36ED}"/>
              </a:ext>
            </a:extLst>
          </p:cNvPr>
          <p:cNvSpPr>
            <a:spLocks noGrp="1"/>
          </p:cNvSpPr>
          <p:nvPr>
            <p:ph type="title"/>
          </p:nvPr>
        </p:nvSpPr>
        <p:spPr>
          <a:xfrm>
            <a:off x="795454" y="170167"/>
            <a:ext cx="10668000" cy="615553"/>
          </a:xfrm>
        </p:spPr>
        <p:txBody>
          <a:bodyPr/>
          <a:lstStyle/>
          <a:p>
            <a:pPr algn="ctr"/>
            <a:r>
              <a:rPr lang="en-IN" u="sng" dirty="0">
                <a:effectLst/>
                <a:latin typeface="Times New Roman" panose="02020603050405020304" pitchFamily="18" charset="0"/>
                <a:ea typeface="Calibri" panose="020F0502020204030204" pitchFamily="34" charset="0"/>
                <a:cs typeface="Arial" panose="020B0604020202020204" pitchFamily="34" charset="0"/>
              </a:rPr>
              <a:t>TABLE TEAM</a:t>
            </a:r>
            <a:endParaRPr lang="en-IN" sz="7200" u="sng" dirty="0"/>
          </a:p>
        </p:txBody>
      </p:sp>
      <p:pic>
        <p:nvPicPr>
          <p:cNvPr id="4" name="Picture 3">
            <a:extLst>
              <a:ext uri="{FF2B5EF4-FFF2-40B4-BE49-F238E27FC236}">
                <a16:creationId xmlns:a16="http://schemas.microsoft.com/office/drawing/2014/main" id="{77D3CC5C-8FB7-4BEC-B6EA-E97006647FDC}"/>
              </a:ext>
            </a:extLst>
          </p:cNvPr>
          <p:cNvPicPr/>
          <p:nvPr/>
        </p:nvPicPr>
        <p:blipFill>
          <a:blip r:embed="rId2"/>
          <a:stretch>
            <a:fillRect/>
          </a:stretch>
        </p:blipFill>
        <p:spPr>
          <a:xfrm>
            <a:off x="239245" y="1278707"/>
            <a:ext cx="5607050" cy="3945082"/>
          </a:xfrm>
          <a:prstGeom prst="rect">
            <a:avLst/>
          </a:prstGeom>
        </p:spPr>
      </p:pic>
      <p:pic>
        <p:nvPicPr>
          <p:cNvPr id="5" name="Picture 4">
            <a:extLst>
              <a:ext uri="{FF2B5EF4-FFF2-40B4-BE49-F238E27FC236}">
                <a16:creationId xmlns:a16="http://schemas.microsoft.com/office/drawing/2014/main" id="{3689076F-83EF-4263-8044-C8B18CB7E57F}"/>
              </a:ext>
            </a:extLst>
          </p:cNvPr>
          <p:cNvPicPr/>
          <p:nvPr/>
        </p:nvPicPr>
        <p:blipFill>
          <a:blip r:embed="rId3"/>
          <a:stretch>
            <a:fillRect/>
          </a:stretch>
        </p:blipFill>
        <p:spPr>
          <a:xfrm>
            <a:off x="6129454" y="1278707"/>
            <a:ext cx="5656695" cy="4019811"/>
          </a:xfrm>
          <a:prstGeom prst="rect">
            <a:avLst/>
          </a:prstGeom>
        </p:spPr>
      </p:pic>
    </p:spTree>
    <p:extLst>
      <p:ext uri="{BB962C8B-B14F-4D97-AF65-F5344CB8AC3E}">
        <p14:creationId xmlns:p14="http://schemas.microsoft.com/office/powerpoint/2010/main" val="217495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AC98-A128-4271-885B-631578126968}"/>
              </a:ext>
            </a:extLst>
          </p:cNvPr>
          <p:cNvSpPr>
            <a:spLocks noGrp="1"/>
          </p:cNvSpPr>
          <p:nvPr>
            <p:ph type="title"/>
          </p:nvPr>
        </p:nvSpPr>
        <p:spPr>
          <a:xfrm>
            <a:off x="762000" y="716577"/>
            <a:ext cx="10668000" cy="615553"/>
          </a:xfrm>
        </p:spPr>
        <p:txBody>
          <a:bodyPr/>
          <a:lstStyle/>
          <a:p>
            <a:pPr algn="ctr"/>
            <a:r>
              <a:rPr lang="en-IN" u="sng" dirty="0">
                <a:effectLst/>
                <a:latin typeface="Times New Roman" panose="02020603050405020304" pitchFamily="18" charset="0"/>
                <a:ea typeface="Calibri" panose="020F0502020204030204" pitchFamily="34" charset="0"/>
                <a:cs typeface="Arial" panose="020B0604020202020204" pitchFamily="34" charset="0"/>
              </a:rPr>
              <a:t>TABLE WICKET_KEEPER</a:t>
            </a:r>
            <a:endParaRPr lang="en-IN" sz="7200" u="sng" dirty="0"/>
          </a:p>
        </p:txBody>
      </p:sp>
      <p:pic>
        <p:nvPicPr>
          <p:cNvPr id="4" name="Picture 3">
            <a:extLst>
              <a:ext uri="{FF2B5EF4-FFF2-40B4-BE49-F238E27FC236}">
                <a16:creationId xmlns:a16="http://schemas.microsoft.com/office/drawing/2014/main" id="{A71F7345-A8E3-4585-A596-65BE1E351646}"/>
              </a:ext>
            </a:extLst>
          </p:cNvPr>
          <p:cNvPicPr/>
          <p:nvPr/>
        </p:nvPicPr>
        <p:blipFill>
          <a:blip r:embed="rId2"/>
          <a:stretch>
            <a:fillRect/>
          </a:stretch>
        </p:blipFill>
        <p:spPr>
          <a:xfrm>
            <a:off x="3024620" y="1790699"/>
            <a:ext cx="6142759" cy="1931342"/>
          </a:xfrm>
          <a:prstGeom prst="rect">
            <a:avLst/>
          </a:prstGeom>
        </p:spPr>
      </p:pic>
      <p:pic>
        <p:nvPicPr>
          <p:cNvPr id="5" name="Picture 4">
            <a:extLst>
              <a:ext uri="{FF2B5EF4-FFF2-40B4-BE49-F238E27FC236}">
                <a16:creationId xmlns:a16="http://schemas.microsoft.com/office/drawing/2014/main" id="{D36A7874-7066-41E2-A14A-C02F07A84EEA}"/>
              </a:ext>
            </a:extLst>
          </p:cNvPr>
          <p:cNvPicPr/>
          <p:nvPr/>
        </p:nvPicPr>
        <p:blipFill>
          <a:blip r:embed="rId3"/>
          <a:stretch>
            <a:fillRect/>
          </a:stretch>
        </p:blipFill>
        <p:spPr>
          <a:xfrm>
            <a:off x="3024620" y="4180610"/>
            <a:ext cx="6191250" cy="1406439"/>
          </a:xfrm>
          <a:prstGeom prst="rect">
            <a:avLst/>
          </a:prstGeom>
        </p:spPr>
      </p:pic>
    </p:spTree>
    <p:extLst>
      <p:ext uri="{BB962C8B-B14F-4D97-AF65-F5344CB8AC3E}">
        <p14:creationId xmlns:p14="http://schemas.microsoft.com/office/powerpoint/2010/main" val="167022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A485-59C9-4C88-B1E0-91D8976FE990}"/>
              </a:ext>
            </a:extLst>
          </p:cNvPr>
          <p:cNvSpPr>
            <a:spLocks noGrp="1"/>
          </p:cNvSpPr>
          <p:nvPr>
            <p:ph type="title"/>
          </p:nvPr>
        </p:nvSpPr>
        <p:spPr>
          <a:xfrm>
            <a:off x="762000" y="716577"/>
            <a:ext cx="10668000" cy="615553"/>
          </a:xfrm>
        </p:spPr>
        <p:txBody>
          <a:bodyPr/>
          <a:lstStyle/>
          <a:p>
            <a:pPr algn="ctr"/>
            <a:r>
              <a:rPr lang="en-IN" u="sng" dirty="0">
                <a:effectLst/>
                <a:latin typeface="Times New Roman" panose="02020603050405020304" pitchFamily="18" charset="0"/>
                <a:ea typeface="Calibri" panose="020F0502020204030204" pitchFamily="34" charset="0"/>
                <a:cs typeface="Arial" panose="020B0604020202020204" pitchFamily="34" charset="0"/>
              </a:rPr>
              <a:t>TABLE UMPIRE</a:t>
            </a:r>
            <a:endParaRPr lang="en-IN" sz="7200" u="sng" dirty="0"/>
          </a:p>
        </p:txBody>
      </p:sp>
      <p:pic>
        <p:nvPicPr>
          <p:cNvPr id="4" name="Picture 3">
            <a:extLst>
              <a:ext uri="{FF2B5EF4-FFF2-40B4-BE49-F238E27FC236}">
                <a16:creationId xmlns:a16="http://schemas.microsoft.com/office/drawing/2014/main" id="{487D1BC1-3741-478E-8941-3317A24CE547}"/>
              </a:ext>
            </a:extLst>
          </p:cNvPr>
          <p:cNvPicPr/>
          <p:nvPr/>
        </p:nvPicPr>
        <p:blipFill>
          <a:blip r:embed="rId2"/>
          <a:stretch>
            <a:fillRect/>
          </a:stretch>
        </p:blipFill>
        <p:spPr>
          <a:xfrm>
            <a:off x="131618" y="1742208"/>
            <a:ext cx="5797550" cy="2590803"/>
          </a:xfrm>
          <a:prstGeom prst="rect">
            <a:avLst/>
          </a:prstGeom>
        </p:spPr>
      </p:pic>
      <p:pic>
        <p:nvPicPr>
          <p:cNvPr id="5" name="Picture 4">
            <a:extLst>
              <a:ext uri="{FF2B5EF4-FFF2-40B4-BE49-F238E27FC236}">
                <a16:creationId xmlns:a16="http://schemas.microsoft.com/office/drawing/2014/main" id="{7215F146-F5F3-4F50-9395-EDFA98EE5816}"/>
              </a:ext>
            </a:extLst>
          </p:cNvPr>
          <p:cNvPicPr/>
          <p:nvPr/>
        </p:nvPicPr>
        <p:blipFill>
          <a:blip r:embed="rId3"/>
          <a:stretch>
            <a:fillRect/>
          </a:stretch>
        </p:blipFill>
        <p:spPr>
          <a:xfrm>
            <a:off x="6096000" y="1790699"/>
            <a:ext cx="5797550" cy="2012374"/>
          </a:xfrm>
          <a:prstGeom prst="rect">
            <a:avLst/>
          </a:prstGeom>
        </p:spPr>
      </p:pic>
    </p:spTree>
    <p:extLst>
      <p:ext uri="{BB962C8B-B14F-4D97-AF65-F5344CB8AC3E}">
        <p14:creationId xmlns:p14="http://schemas.microsoft.com/office/powerpoint/2010/main" val="151616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9F25-6EFE-472D-95DA-2C10D14F7914}"/>
              </a:ext>
            </a:extLst>
          </p:cNvPr>
          <p:cNvSpPr>
            <a:spLocks noGrp="1"/>
          </p:cNvSpPr>
          <p:nvPr>
            <p:ph type="title"/>
          </p:nvPr>
        </p:nvSpPr>
        <p:spPr>
          <a:xfrm>
            <a:off x="762000" y="716577"/>
            <a:ext cx="10668000" cy="615553"/>
          </a:xfrm>
        </p:spPr>
        <p:txBody>
          <a:bodyPr/>
          <a:lstStyle/>
          <a:p>
            <a:pPr algn="ctr"/>
            <a:r>
              <a:rPr lang="en-IN" u="sng" dirty="0">
                <a:effectLst/>
                <a:latin typeface="Times New Roman" panose="02020603050405020304" pitchFamily="18" charset="0"/>
                <a:ea typeface="Calibri" panose="020F0502020204030204" pitchFamily="34" charset="0"/>
                <a:cs typeface="Arial" panose="020B0604020202020204" pitchFamily="34" charset="0"/>
              </a:rPr>
              <a:t>TABLE PLAYER</a:t>
            </a:r>
            <a:endParaRPr lang="en-IN" sz="7200" u="sng" dirty="0"/>
          </a:p>
        </p:txBody>
      </p:sp>
      <p:pic>
        <p:nvPicPr>
          <p:cNvPr id="4" name="Picture 3">
            <a:extLst>
              <a:ext uri="{FF2B5EF4-FFF2-40B4-BE49-F238E27FC236}">
                <a16:creationId xmlns:a16="http://schemas.microsoft.com/office/drawing/2014/main" id="{51714787-FE64-49C7-BE2A-A58219BC3FBA}"/>
              </a:ext>
            </a:extLst>
          </p:cNvPr>
          <p:cNvPicPr/>
          <p:nvPr/>
        </p:nvPicPr>
        <p:blipFill>
          <a:blip r:embed="rId2"/>
          <a:stretch>
            <a:fillRect/>
          </a:stretch>
        </p:blipFill>
        <p:spPr>
          <a:xfrm>
            <a:off x="131618" y="1715366"/>
            <a:ext cx="5797550" cy="3981450"/>
          </a:xfrm>
          <a:prstGeom prst="rect">
            <a:avLst/>
          </a:prstGeom>
        </p:spPr>
      </p:pic>
      <p:pic>
        <p:nvPicPr>
          <p:cNvPr id="5" name="Picture 4">
            <a:extLst>
              <a:ext uri="{FF2B5EF4-FFF2-40B4-BE49-F238E27FC236}">
                <a16:creationId xmlns:a16="http://schemas.microsoft.com/office/drawing/2014/main" id="{D578DFD7-D086-415A-82A4-8CFFDF34CCCF}"/>
              </a:ext>
            </a:extLst>
          </p:cNvPr>
          <p:cNvPicPr/>
          <p:nvPr/>
        </p:nvPicPr>
        <p:blipFill>
          <a:blip r:embed="rId3"/>
          <a:stretch>
            <a:fillRect/>
          </a:stretch>
        </p:blipFill>
        <p:spPr>
          <a:xfrm>
            <a:off x="6165850" y="1750002"/>
            <a:ext cx="5803900" cy="3946814"/>
          </a:xfrm>
          <a:prstGeom prst="rect">
            <a:avLst/>
          </a:prstGeom>
        </p:spPr>
      </p:pic>
    </p:spTree>
    <p:extLst>
      <p:ext uri="{BB962C8B-B14F-4D97-AF65-F5344CB8AC3E}">
        <p14:creationId xmlns:p14="http://schemas.microsoft.com/office/powerpoint/2010/main" val="668782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C3194-1F01-4CEB-807D-0AD569C15394}"/>
              </a:ext>
            </a:extLst>
          </p:cNvPr>
          <p:cNvSpPr>
            <a:spLocks noGrp="1"/>
          </p:cNvSpPr>
          <p:nvPr>
            <p:ph type="title"/>
          </p:nvPr>
        </p:nvSpPr>
        <p:spPr>
          <a:xfrm>
            <a:off x="762000" y="716577"/>
            <a:ext cx="10668000" cy="615553"/>
          </a:xfrm>
        </p:spPr>
        <p:txBody>
          <a:bodyPr/>
          <a:lstStyle/>
          <a:p>
            <a:pPr algn="ctr"/>
            <a:r>
              <a:rPr lang="en-IN" u="sng" dirty="0">
                <a:effectLst/>
                <a:latin typeface="Times New Roman" panose="02020603050405020304" pitchFamily="18" charset="0"/>
                <a:ea typeface="Calibri" panose="020F0502020204030204" pitchFamily="34" charset="0"/>
                <a:cs typeface="Arial" panose="020B0604020202020204" pitchFamily="34" charset="0"/>
              </a:rPr>
              <a:t>TABLE COACH</a:t>
            </a:r>
            <a:endParaRPr lang="en-IN" sz="7200" u="sng" dirty="0"/>
          </a:p>
        </p:txBody>
      </p:sp>
      <p:pic>
        <p:nvPicPr>
          <p:cNvPr id="4" name="Picture 3">
            <a:extLst>
              <a:ext uri="{FF2B5EF4-FFF2-40B4-BE49-F238E27FC236}">
                <a16:creationId xmlns:a16="http://schemas.microsoft.com/office/drawing/2014/main" id="{DC5DDE10-BBB3-4403-84EB-8343C6273CE0}"/>
              </a:ext>
            </a:extLst>
          </p:cNvPr>
          <p:cNvPicPr/>
          <p:nvPr/>
        </p:nvPicPr>
        <p:blipFill>
          <a:blip r:embed="rId2"/>
          <a:stretch>
            <a:fillRect/>
          </a:stretch>
        </p:blipFill>
        <p:spPr>
          <a:xfrm>
            <a:off x="3082780" y="2059493"/>
            <a:ext cx="6026440" cy="1948874"/>
          </a:xfrm>
          <a:prstGeom prst="rect">
            <a:avLst/>
          </a:prstGeom>
        </p:spPr>
      </p:pic>
      <p:pic>
        <p:nvPicPr>
          <p:cNvPr id="5" name="Picture 4">
            <a:extLst>
              <a:ext uri="{FF2B5EF4-FFF2-40B4-BE49-F238E27FC236}">
                <a16:creationId xmlns:a16="http://schemas.microsoft.com/office/drawing/2014/main" id="{C2B245C4-00C3-4861-8D5A-A6FAA27B656C}"/>
              </a:ext>
            </a:extLst>
          </p:cNvPr>
          <p:cNvPicPr/>
          <p:nvPr/>
        </p:nvPicPr>
        <p:blipFill>
          <a:blip r:embed="rId3"/>
          <a:stretch>
            <a:fillRect/>
          </a:stretch>
        </p:blipFill>
        <p:spPr>
          <a:xfrm>
            <a:off x="3082780" y="4277161"/>
            <a:ext cx="6026440" cy="1453573"/>
          </a:xfrm>
          <a:prstGeom prst="rect">
            <a:avLst/>
          </a:prstGeom>
        </p:spPr>
      </p:pic>
    </p:spTree>
    <p:extLst>
      <p:ext uri="{BB962C8B-B14F-4D97-AF65-F5344CB8AC3E}">
        <p14:creationId xmlns:p14="http://schemas.microsoft.com/office/powerpoint/2010/main" val="2044171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D2E23-58AA-4A36-B877-7728B29F1550}"/>
              </a:ext>
            </a:extLst>
          </p:cNvPr>
          <p:cNvSpPr>
            <a:spLocks noGrp="1"/>
          </p:cNvSpPr>
          <p:nvPr>
            <p:ph type="title"/>
          </p:nvPr>
        </p:nvSpPr>
        <p:spPr>
          <a:xfrm>
            <a:off x="762000" y="716577"/>
            <a:ext cx="10668000" cy="615553"/>
          </a:xfrm>
        </p:spPr>
        <p:txBody>
          <a:bodyPr/>
          <a:lstStyle/>
          <a:p>
            <a:pPr algn="ctr"/>
            <a:r>
              <a:rPr lang="en-IN" u="sng" dirty="0">
                <a:effectLst/>
                <a:latin typeface="Times New Roman" panose="02020603050405020304" pitchFamily="18" charset="0"/>
                <a:ea typeface="Calibri" panose="020F0502020204030204" pitchFamily="34" charset="0"/>
              </a:rPr>
              <a:t>TABLE CAPTAIN</a:t>
            </a:r>
            <a:endParaRPr lang="en-IN" sz="7200" u="sng" dirty="0"/>
          </a:p>
        </p:txBody>
      </p:sp>
      <p:pic>
        <p:nvPicPr>
          <p:cNvPr id="4" name="Picture 3">
            <a:extLst>
              <a:ext uri="{FF2B5EF4-FFF2-40B4-BE49-F238E27FC236}">
                <a16:creationId xmlns:a16="http://schemas.microsoft.com/office/drawing/2014/main" id="{E741FE00-2352-475D-B72F-F720B5AF3D52}"/>
              </a:ext>
            </a:extLst>
          </p:cNvPr>
          <p:cNvPicPr/>
          <p:nvPr/>
        </p:nvPicPr>
        <p:blipFill>
          <a:blip r:embed="rId2"/>
          <a:stretch>
            <a:fillRect/>
          </a:stretch>
        </p:blipFill>
        <p:spPr>
          <a:xfrm>
            <a:off x="762000" y="1790699"/>
            <a:ext cx="4953000" cy="3550228"/>
          </a:xfrm>
          <a:prstGeom prst="rect">
            <a:avLst/>
          </a:prstGeom>
        </p:spPr>
      </p:pic>
      <p:pic>
        <p:nvPicPr>
          <p:cNvPr id="5" name="Picture 4">
            <a:extLst>
              <a:ext uri="{FF2B5EF4-FFF2-40B4-BE49-F238E27FC236}">
                <a16:creationId xmlns:a16="http://schemas.microsoft.com/office/drawing/2014/main" id="{1A850FE9-170A-4488-94D9-C2A2599869E8}"/>
              </a:ext>
            </a:extLst>
          </p:cNvPr>
          <p:cNvPicPr/>
          <p:nvPr/>
        </p:nvPicPr>
        <p:blipFill>
          <a:blip r:embed="rId3"/>
          <a:stretch>
            <a:fillRect/>
          </a:stretch>
        </p:blipFill>
        <p:spPr>
          <a:xfrm>
            <a:off x="6096000" y="1790699"/>
            <a:ext cx="5731510" cy="3210792"/>
          </a:xfrm>
          <a:prstGeom prst="rect">
            <a:avLst/>
          </a:prstGeom>
        </p:spPr>
      </p:pic>
    </p:spTree>
    <p:extLst>
      <p:ext uri="{BB962C8B-B14F-4D97-AF65-F5344CB8AC3E}">
        <p14:creationId xmlns:p14="http://schemas.microsoft.com/office/powerpoint/2010/main" val="2375922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8D7F0-B0C2-47B7-B193-158B766BD62C}"/>
              </a:ext>
            </a:extLst>
          </p:cNvPr>
          <p:cNvSpPr>
            <a:spLocks noGrp="1"/>
          </p:cNvSpPr>
          <p:nvPr>
            <p:ph type="title"/>
          </p:nvPr>
        </p:nvSpPr>
        <p:spPr>
          <a:xfrm>
            <a:off x="762000" y="716577"/>
            <a:ext cx="10668000" cy="615553"/>
          </a:xfrm>
        </p:spPr>
        <p:txBody>
          <a:bodyPr/>
          <a:lstStyle/>
          <a:p>
            <a:pPr algn="ctr"/>
            <a:r>
              <a:rPr lang="en-IN" u="sng" dirty="0">
                <a:effectLst/>
                <a:latin typeface="Times New Roman" panose="02020603050405020304" pitchFamily="18" charset="0"/>
                <a:ea typeface="Calibri" panose="020F0502020204030204" pitchFamily="34" charset="0"/>
                <a:cs typeface="Arial" panose="020B0604020202020204" pitchFamily="34" charset="0"/>
              </a:rPr>
              <a:t>TABLE UMPIRE</a:t>
            </a:r>
            <a:endParaRPr lang="en-IN" sz="7200" u="sng" dirty="0"/>
          </a:p>
        </p:txBody>
      </p:sp>
      <p:pic>
        <p:nvPicPr>
          <p:cNvPr id="4" name="Picture 3">
            <a:extLst>
              <a:ext uri="{FF2B5EF4-FFF2-40B4-BE49-F238E27FC236}">
                <a16:creationId xmlns:a16="http://schemas.microsoft.com/office/drawing/2014/main" id="{0CAF8C89-B745-447A-9BDD-9C7514F816F2}"/>
              </a:ext>
            </a:extLst>
          </p:cNvPr>
          <p:cNvPicPr/>
          <p:nvPr/>
        </p:nvPicPr>
        <p:blipFill>
          <a:blip r:embed="rId2"/>
          <a:stretch>
            <a:fillRect/>
          </a:stretch>
        </p:blipFill>
        <p:spPr>
          <a:xfrm>
            <a:off x="228600" y="1728354"/>
            <a:ext cx="5777865" cy="3058392"/>
          </a:xfrm>
          <a:prstGeom prst="rect">
            <a:avLst/>
          </a:prstGeom>
        </p:spPr>
      </p:pic>
      <p:pic>
        <p:nvPicPr>
          <p:cNvPr id="5" name="Picture 4">
            <a:extLst>
              <a:ext uri="{FF2B5EF4-FFF2-40B4-BE49-F238E27FC236}">
                <a16:creationId xmlns:a16="http://schemas.microsoft.com/office/drawing/2014/main" id="{88B591E1-1B5D-4065-B07F-E3EF5B490308}"/>
              </a:ext>
            </a:extLst>
          </p:cNvPr>
          <p:cNvPicPr/>
          <p:nvPr/>
        </p:nvPicPr>
        <p:blipFill>
          <a:blip r:embed="rId3"/>
          <a:stretch>
            <a:fillRect/>
          </a:stretch>
        </p:blipFill>
        <p:spPr>
          <a:xfrm>
            <a:off x="6262254" y="1728354"/>
            <a:ext cx="5791200" cy="2996046"/>
          </a:xfrm>
          <a:prstGeom prst="rect">
            <a:avLst/>
          </a:prstGeom>
        </p:spPr>
      </p:pic>
    </p:spTree>
    <p:extLst>
      <p:ext uri="{BB962C8B-B14F-4D97-AF65-F5344CB8AC3E}">
        <p14:creationId xmlns:p14="http://schemas.microsoft.com/office/powerpoint/2010/main" val="1026329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BD40-D41F-4C24-BAAC-22CB281F7E6C}"/>
              </a:ext>
            </a:extLst>
          </p:cNvPr>
          <p:cNvSpPr>
            <a:spLocks noGrp="1"/>
          </p:cNvSpPr>
          <p:nvPr>
            <p:ph type="title"/>
          </p:nvPr>
        </p:nvSpPr>
        <p:spPr>
          <a:xfrm>
            <a:off x="762000" y="716577"/>
            <a:ext cx="10668000" cy="615553"/>
          </a:xfrm>
        </p:spPr>
        <p:txBody>
          <a:bodyPr/>
          <a:lstStyle/>
          <a:p>
            <a:pPr algn="ctr"/>
            <a:r>
              <a:rPr lang="en-IN" u="sng" dirty="0">
                <a:effectLst/>
                <a:latin typeface="Times New Roman" panose="02020603050405020304" pitchFamily="18" charset="0"/>
                <a:ea typeface="Calibri" panose="020F0502020204030204" pitchFamily="34" charset="0"/>
                <a:cs typeface="Arial" panose="020B0604020202020204" pitchFamily="34" charset="0"/>
              </a:rPr>
              <a:t>TABLE PLAYS</a:t>
            </a:r>
            <a:endParaRPr lang="en-IN" sz="7200" u="sng" dirty="0"/>
          </a:p>
        </p:txBody>
      </p:sp>
      <p:pic>
        <p:nvPicPr>
          <p:cNvPr id="4" name="Picture 3">
            <a:extLst>
              <a:ext uri="{FF2B5EF4-FFF2-40B4-BE49-F238E27FC236}">
                <a16:creationId xmlns:a16="http://schemas.microsoft.com/office/drawing/2014/main" id="{CC189718-7FCE-4522-904E-14B6F676517A}"/>
              </a:ext>
            </a:extLst>
          </p:cNvPr>
          <p:cNvPicPr/>
          <p:nvPr/>
        </p:nvPicPr>
        <p:blipFill>
          <a:blip r:embed="rId2"/>
          <a:stretch>
            <a:fillRect/>
          </a:stretch>
        </p:blipFill>
        <p:spPr>
          <a:xfrm>
            <a:off x="762000" y="1790699"/>
            <a:ext cx="5334000" cy="2871356"/>
          </a:xfrm>
          <a:prstGeom prst="rect">
            <a:avLst/>
          </a:prstGeom>
        </p:spPr>
      </p:pic>
      <p:pic>
        <p:nvPicPr>
          <p:cNvPr id="5" name="Picture 4">
            <a:extLst>
              <a:ext uri="{FF2B5EF4-FFF2-40B4-BE49-F238E27FC236}">
                <a16:creationId xmlns:a16="http://schemas.microsoft.com/office/drawing/2014/main" id="{1F620965-7FB7-4891-BBCC-207C4A35DD3B}"/>
              </a:ext>
            </a:extLst>
          </p:cNvPr>
          <p:cNvPicPr/>
          <p:nvPr/>
        </p:nvPicPr>
        <p:blipFill>
          <a:blip r:embed="rId3"/>
          <a:stretch>
            <a:fillRect/>
          </a:stretch>
        </p:blipFill>
        <p:spPr>
          <a:xfrm>
            <a:off x="6186054" y="2306417"/>
            <a:ext cx="5791200" cy="1257301"/>
          </a:xfrm>
          <a:prstGeom prst="rect">
            <a:avLst/>
          </a:prstGeom>
        </p:spPr>
      </p:pic>
    </p:spTree>
    <p:extLst>
      <p:ext uri="{BB962C8B-B14F-4D97-AF65-F5344CB8AC3E}">
        <p14:creationId xmlns:p14="http://schemas.microsoft.com/office/powerpoint/2010/main" val="782702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2000" y="169818"/>
            <a:ext cx="10668000" cy="615553"/>
          </a:xfrm>
        </p:spPr>
        <p:txBody>
          <a:bodyPr/>
          <a:lstStyle/>
          <a:p>
            <a:pPr algn="ctr"/>
            <a:r>
              <a:rPr lang="en-IN" u="sng" dirty="0"/>
              <a:t>INTRODUCTION</a:t>
            </a:r>
          </a:p>
        </p:txBody>
      </p:sp>
      <p:sp>
        <p:nvSpPr>
          <p:cNvPr id="6" name="Text Placeholder 5"/>
          <p:cNvSpPr>
            <a:spLocks noGrp="1"/>
          </p:cNvSpPr>
          <p:nvPr>
            <p:ph type="body" sz="quarter" idx="13"/>
          </p:nvPr>
        </p:nvSpPr>
        <p:spPr>
          <a:xfrm>
            <a:off x="762000" y="1057810"/>
            <a:ext cx="10668000" cy="685800"/>
          </a:xfrm>
        </p:spPr>
        <p:txBody>
          <a:bodyPr/>
          <a:lstStyle/>
          <a:p>
            <a:pPr marL="342900" indent="-342900">
              <a:buFont typeface="Wingdings" panose="05000000000000000000" pitchFamily="2" charset="2"/>
              <a:buChar char="v"/>
            </a:pPr>
            <a:r>
              <a:rPr lang="en-US" sz="2000" dirty="0"/>
              <a:t>A Cricket Database System is a vital tool for efficiently managing and organizing the data associated with the sport of cricket. With cricket's widespread popularity and rich history, such a system becomes indispensable for players, coaches, analysts, fans. This comprehensive system encompasses key components such as player information, team management, match details, tournament information, umpire and official records, analytics, and reporting. It provides a centralized platform to store and retrieve detailed player profiles, team statistics, match outcomes, tournament schedules, and more. </a:t>
            </a:r>
          </a:p>
        </p:txBody>
      </p:sp>
      <p:sp>
        <p:nvSpPr>
          <p:cNvPr id="7" name="TextBox 6"/>
          <p:cNvSpPr txBox="1"/>
          <p:nvPr/>
        </p:nvSpPr>
        <p:spPr>
          <a:xfrm>
            <a:off x="2131423" y="3248377"/>
            <a:ext cx="7929154" cy="707886"/>
          </a:xfrm>
          <a:prstGeom prst="rect">
            <a:avLst/>
          </a:prstGeom>
          <a:noFill/>
        </p:spPr>
        <p:txBody>
          <a:bodyPr wrap="square" rtlCol="0">
            <a:spAutoFit/>
          </a:bodyPr>
          <a:lstStyle/>
          <a:p>
            <a:pPr algn="ctr"/>
            <a:r>
              <a:rPr lang="en-IN" sz="4000" b="1" u="sng" dirty="0">
                <a:solidFill>
                  <a:schemeClr val="accent3"/>
                </a:solidFill>
              </a:rPr>
              <a:t>PROBLEM STATEMENT</a:t>
            </a:r>
          </a:p>
        </p:txBody>
      </p:sp>
      <p:sp>
        <p:nvSpPr>
          <p:cNvPr id="8" name="TextBox 7"/>
          <p:cNvSpPr txBox="1"/>
          <p:nvPr/>
        </p:nvSpPr>
        <p:spPr>
          <a:xfrm>
            <a:off x="762000" y="4206616"/>
            <a:ext cx="10929257" cy="1015663"/>
          </a:xfrm>
          <a:prstGeom prst="rect">
            <a:avLst/>
          </a:prstGeom>
          <a:noFill/>
        </p:spPr>
        <p:txBody>
          <a:bodyPr wrap="square" rtlCol="0">
            <a:spAutoFit/>
          </a:bodyPr>
          <a:lstStyle/>
          <a:p>
            <a:pPr marL="285750" indent="-285750">
              <a:buFont typeface="Wingdings" panose="05000000000000000000" pitchFamily="2" charset="2"/>
              <a:buChar char="v"/>
            </a:pPr>
            <a:r>
              <a:rPr lang="en-US" sz="2000" dirty="0"/>
              <a:t>The problem in cricket database management is the lack of a centralized system, causing manual errors and hindering data accessibility. Inconsistencies and security risks arise, impeding effective decision-making and insights into player and team performance.</a:t>
            </a:r>
            <a:endParaRPr lang="en-IN" sz="2000" dirty="0"/>
          </a:p>
        </p:txBody>
      </p:sp>
    </p:spTree>
    <p:extLst>
      <p:ext uri="{BB962C8B-B14F-4D97-AF65-F5344CB8AC3E}">
        <p14:creationId xmlns:p14="http://schemas.microsoft.com/office/powerpoint/2010/main" val="733133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6E18-94CF-425A-B054-8A489A7A59D3}"/>
              </a:ext>
            </a:extLst>
          </p:cNvPr>
          <p:cNvSpPr>
            <a:spLocks noGrp="1"/>
          </p:cNvSpPr>
          <p:nvPr>
            <p:ph type="title"/>
          </p:nvPr>
        </p:nvSpPr>
        <p:spPr>
          <a:xfrm>
            <a:off x="762000" y="716577"/>
            <a:ext cx="10668000" cy="615553"/>
          </a:xfrm>
        </p:spPr>
        <p:txBody>
          <a:bodyPr/>
          <a:lstStyle/>
          <a:p>
            <a:pPr algn="ctr"/>
            <a:r>
              <a:rPr lang="en-IN" u="sng" dirty="0">
                <a:effectLst/>
                <a:latin typeface="Times New Roman" panose="02020603050405020304" pitchFamily="18" charset="0"/>
                <a:ea typeface="Calibri" panose="020F0502020204030204" pitchFamily="34" charset="0"/>
                <a:cs typeface="Arial" panose="020B0604020202020204" pitchFamily="34" charset="0"/>
              </a:rPr>
              <a:t>TABLE UMPIRED_BY</a:t>
            </a:r>
            <a:endParaRPr lang="en-IN" sz="7200" u="sng" dirty="0"/>
          </a:p>
        </p:txBody>
      </p:sp>
      <p:pic>
        <p:nvPicPr>
          <p:cNvPr id="4" name="Picture 3">
            <a:extLst>
              <a:ext uri="{FF2B5EF4-FFF2-40B4-BE49-F238E27FC236}">
                <a16:creationId xmlns:a16="http://schemas.microsoft.com/office/drawing/2014/main" id="{DEEE792D-9544-4098-ADC0-87FBDF5C23E9}"/>
              </a:ext>
            </a:extLst>
          </p:cNvPr>
          <p:cNvPicPr/>
          <p:nvPr/>
        </p:nvPicPr>
        <p:blipFill>
          <a:blip r:embed="rId2"/>
          <a:stretch>
            <a:fillRect/>
          </a:stretch>
        </p:blipFill>
        <p:spPr>
          <a:xfrm>
            <a:off x="2994458" y="1842941"/>
            <a:ext cx="6203084" cy="1780022"/>
          </a:xfrm>
          <a:prstGeom prst="rect">
            <a:avLst/>
          </a:prstGeom>
        </p:spPr>
      </p:pic>
      <p:pic>
        <p:nvPicPr>
          <p:cNvPr id="5" name="Picture 4">
            <a:extLst>
              <a:ext uri="{FF2B5EF4-FFF2-40B4-BE49-F238E27FC236}">
                <a16:creationId xmlns:a16="http://schemas.microsoft.com/office/drawing/2014/main" id="{97EC7B23-B6DB-453E-B2A4-C0424B9CB199}"/>
              </a:ext>
            </a:extLst>
          </p:cNvPr>
          <p:cNvPicPr/>
          <p:nvPr/>
        </p:nvPicPr>
        <p:blipFill>
          <a:blip r:embed="rId3"/>
          <a:stretch>
            <a:fillRect/>
          </a:stretch>
        </p:blipFill>
        <p:spPr>
          <a:xfrm>
            <a:off x="2994458" y="3870266"/>
            <a:ext cx="6203084" cy="1276697"/>
          </a:xfrm>
          <a:prstGeom prst="rect">
            <a:avLst/>
          </a:prstGeom>
        </p:spPr>
      </p:pic>
    </p:spTree>
    <p:extLst>
      <p:ext uri="{BB962C8B-B14F-4D97-AF65-F5344CB8AC3E}">
        <p14:creationId xmlns:p14="http://schemas.microsoft.com/office/powerpoint/2010/main" val="3648173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a:xfrm>
            <a:off x="394009" y="1756529"/>
            <a:ext cx="5334000" cy="3361881"/>
          </a:xfrm>
        </p:spPr>
        <p:txBody>
          <a:bodyPr>
            <a:normAutofit fontScale="85000" lnSpcReduction="20000"/>
          </a:bodyPr>
          <a:lstStyle/>
          <a:p>
            <a:pPr marL="285750" indent="-285750">
              <a:buFont typeface="Wingdings" panose="05000000000000000000" pitchFamily="2" charset="2"/>
              <a:buChar char="q"/>
            </a:pPr>
            <a:r>
              <a:rPr lang="en-IN" dirty="0"/>
              <a:t>EMBEDDED SELECT:</a:t>
            </a:r>
          </a:p>
          <a:p>
            <a:endParaRPr lang="en-IN" dirty="0"/>
          </a:p>
          <a:p>
            <a:r>
              <a:rPr lang="en-IN" u="sng" dirty="0"/>
              <a:t>QUERY:</a:t>
            </a:r>
          </a:p>
          <a:p>
            <a:r>
              <a:rPr lang="en-IN" b="0" dirty="0"/>
              <a:t>select UMPIRE_NAME from UMPIRE where UMPIRE_ID in (select UMPIRE_ID from MATCHES where MATCH_DATE like '%MAR%');</a:t>
            </a:r>
          </a:p>
          <a:p>
            <a:endParaRPr lang="en-IN" u="sng" dirty="0"/>
          </a:p>
          <a:p>
            <a:r>
              <a:rPr lang="en-IN" u="sng" dirty="0"/>
              <a:t>EXPLANATION:</a:t>
            </a:r>
          </a:p>
          <a:p>
            <a:endParaRPr lang="en-IN" dirty="0"/>
          </a:p>
          <a:p>
            <a:pPr marL="0" lvl="1" indent="0">
              <a:buNone/>
            </a:pPr>
            <a:r>
              <a:rPr lang="en-IN" dirty="0"/>
              <a:t>The query returns the </a:t>
            </a:r>
            <a:r>
              <a:rPr lang="en-IN" sz="1400" dirty="0"/>
              <a:t>UMPIRE_NAME</a:t>
            </a:r>
            <a:r>
              <a:rPr lang="en-IN" dirty="0"/>
              <a:t>s corresponding to the </a:t>
            </a:r>
            <a:r>
              <a:rPr lang="en-IN" sz="1400" dirty="0"/>
              <a:t>UMPIRE_ID</a:t>
            </a:r>
            <a:r>
              <a:rPr lang="en-IN" dirty="0"/>
              <a:t>s retrieved from the sub-query.</a:t>
            </a:r>
            <a:endParaRPr lang="en-IN" sz="1600" dirty="0"/>
          </a:p>
          <a:p>
            <a:r>
              <a:rPr lang="en-IN" b="0" dirty="0"/>
              <a:t>This provides a list of umpire names who officiated matches that occurred in March.</a:t>
            </a:r>
            <a:endParaRPr lang="en-IN" b="0" u="sng" dirty="0"/>
          </a:p>
        </p:txBody>
      </p:sp>
      <p:sp>
        <p:nvSpPr>
          <p:cNvPr id="10" name="Title 9"/>
          <p:cNvSpPr>
            <a:spLocks noGrp="1"/>
          </p:cNvSpPr>
          <p:nvPr>
            <p:ph type="title"/>
          </p:nvPr>
        </p:nvSpPr>
        <p:spPr>
          <a:xfrm>
            <a:off x="578005" y="292215"/>
            <a:ext cx="5334000" cy="1189038"/>
          </a:xfrm>
        </p:spPr>
        <p:txBody>
          <a:bodyPr/>
          <a:lstStyle/>
          <a:p>
            <a:r>
              <a:rPr lang="en-IN" u="sng" dirty="0"/>
              <a:t>SQL QUERIES</a:t>
            </a:r>
          </a:p>
        </p:txBody>
      </p:sp>
      <p:pic>
        <p:nvPicPr>
          <p:cNvPr id="14" name="image25.png"/>
          <p:cNvPicPr/>
          <p:nvPr/>
        </p:nvPicPr>
        <p:blipFill>
          <a:blip r:embed="rId2"/>
          <a:srcRect/>
          <a:stretch>
            <a:fillRect/>
          </a:stretch>
        </p:blipFill>
        <p:spPr>
          <a:xfrm>
            <a:off x="6096000" y="1310480"/>
            <a:ext cx="5734050" cy="3190495"/>
          </a:xfrm>
          <a:prstGeom prst="rect">
            <a:avLst/>
          </a:prstGeom>
          <a:ln/>
        </p:spPr>
      </p:pic>
    </p:spTree>
    <p:extLst>
      <p:ext uri="{BB962C8B-B14F-4D97-AF65-F5344CB8AC3E}">
        <p14:creationId xmlns:p14="http://schemas.microsoft.com/office/powerpoint/2010/main" val="2127235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06605" y="1693126"/>
            <a:ext cx="5315415" cy="3313771"/>
          </a:xfrm>
        </p:spPr>
        <p:txBody>
          <a:bodyPr/>
          <a:lstStyle/>
          <a:p>
            <a:pPr marL="285750" indent="-285750">
              <a:buFont typeface="Wingdings" panose="05000000000000000000" pitchFamily="2" charset="2"/>
              <a:buChar char="q"/>
            </a:pPr>
            <a:r>
              <a:rPr lang="en-IN" sz="1500" dirty="0"/>
              <a:t>INNER JOIN:</a:t>
            </a:r>
          </a:p>
          <a:p>
            <a:endParaRPr lang="en-IN" sz="1500" dirty="0"/>
          </a:p>
          <a:p>
            <a:r>
              <a:rPr lang="en-IN" sz="1500" u="sng" dirty="0"/>
              <a:t>QUERY:</a:t>
            </a:r>
          </a:p>
          <a:p>
            <a:r>
              <a:rPr lang="en-IN" sz="1500" b="0" dirty="0"/>
              <a:t>select distinct </a:t>
            </a:r>
            <a:r>
              <a:rPr lang="en-IN" sz="1500" b="0" dirty="0" err="1"/>
              <a:t>coach_name</a:t>
            </a:r>
            <a:r>
              <a:rPr lang="en-IN" sz="1500" b="0" dirty="0"/>
              <a:t> from coach inner join player on </a:t>
            </a:r>
            <a:r>
              <a:rPr lang="en-IN" sz="1500" b="0" dirty="0" err="1"/>
              <a:t>coach.team_id</a:t>
            </a:r>
            <a:r>
              <a:rPr lang="en-IN" sz="1500" b="0" dirty="0"/>
              <a:t>=</a:t>
            </a:r>
            <a:r>
              <a:rPr lang="en-IN" sz="1500" b="0" dirty="0" err="1"/>
              <a:t>player.team_id</a:t>
            </a:r>
            <a:r>
              <a:rPr lang="en-IN" sz="1500" b="0" dirty="0"/>
              <a:t> where(</a:t>
            </a:r>
            <a:r>
              <a:rPr lang="en-IN" sz="1500" b="0" dirty="0" err="1"/>
              <a:t>player.no_of_totalruns</a:t>
            </a:r>
            <a:r>
              <a:rPr lang="en-IN" sz="1500" b="0" dirty="0"/>
              <a:t>&gt;500);</a:t>
            </a:r>
          </a:p>
          <a:p>
            <a:endParaRPr lang="en-IN" sz="1500" b="0" dirty="0"/>
          </a:p>
          <a:p>
            <a:r>
              <a:rPr lang="en-IN" sz="1500" u="sng" dirty="0"/>
              <a:t>EXPLANATION:</a:t>
            </a:r>
          </a:p>
          <a:p>
            <a:r>
              <a:rPr lang="en-IN" sz="1500" b="0" dirty="0"/>
              <a:t>The query will return a list of distinct coach names (coach name) who are associated with teams where at least one player has scored more than 500 total runs.</a:t>
            </a:r>
            <a:endParaRPr lang="en-IN" sz="1500" b="0" u="sng" dirty="0"/>
          </a:p>
          <a:p>
            <a:endParaRPr lang="en-IN" dirty="0"/>
          </a:p>
        </p:txBody>
      </p:sp>
      <p:pic>
        <p:nvPicPr>
          <p:cNvPr id="5" name="image28.png"/>
          <p:cNvPicPr/>
          <p:nvPr/>
        </p:nvPicPr>
        <p:blipFill>
          <a:blip r:embed="rId2"/>
          <a:srcRect/>
          <a:stretch>
            <a:fillRect/>
          </a:stretch>
        </p:blipFill>
        <p:spPr>
          <a:xfrm>
            <a:off x="6497444" y="1304694"/>
            <a:ext cx="5300545" cy="3403514"/>
          </a:xfrm>
          <a:prstGeom prst="rect">
            <a:avLst/>
          </a:prstGeom>
          <a:ln/>
        </p:spPr>
      </p:pic>
      <p:sp>
        <p:nvSpPr>
          <p:cNvPr id="7" name="Title 9"/>
          <p:cNvSpPr>
            <a:spLocks noGrp="1"/>
          </p:cNvSpPr>
          <p:nvPr>
            <p:ph type="title"/>
          </p:nvPr>
        </p:nvSpPr>
        <p:spPr>
          <a:xfrm>
            <a:off x="578005" y="292215"/>
            <a:ext cx="5334000" cy="1189038"/>
          </a:xfrm>
        </p:spPr>
        <p:txBody>
          <a:bodyPr/>
          <a:lstStyle/>
          <a:p>
            <a:r>
              <a:rPr lang="en-IN" u="sng" dirty="0"/>
              <a:t>SQL QUERIES</a:t>
            </a:r>
          </a:p>
        </p:txBody>
      </p:sp>
    </p:spTree>
    <p:extLst>
      <p:ext uri="{BB962C8B-B14F-4D97-AF65-F5344CB8AC3E}">
        <p14:creationId xmlns:p14="http://schemas.microsoft.com/office/powerpoint/2010/main" val="946268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62000" y="1904999"/>
            <a:ext cx="5415776" cy="3538869"/>
          </a:xfrm>
        </p:spPr>
        <p:txBody>
          <a:bodyPr/>
          <a:lstStyle/>
          <a:p>
            <a:r>
              <a:rPr lang="en-IN" sz="1500" u="sng" dirty="0"/>
              <a:t>QUERY:</a:t>
            </a:r>
          </a:p>
          <a:p>
            <a:r>
              <a:rPr lang="en-IN" sz="1500" b="0" dirty="0"/>
              <a:t>create view TOP_10_TEAM as select </a:t>
            </a:r>
            <a:r>
              <a:rPr lang="en-IN" sz="1500" b="0" dirty="0" err="1"/>
              <a:t>team_name</a:t>
            </a:r>
            <a:r>
              <a:rPr lang="en-IN" sz="1500" b="0" dirty="0"/>
              <a:t> from team where </a:t>
            </a:r>
            <a:r>
              <a:rPr lang="en-IN" sz="1500" b="0" dirty="0" err="1"/>
              <a:t>team_rank</a:t>
            </a:r>
            <a:r>
              <a:rPr lang="en-IN" sz="1500" b="0" dirty="0"/>
              <a:t>&lt;=10;</a:t>
            </a:r>
          </a:p>
          <a:p>
            <a:endParaRPr lang="en-IN" sz="1500" b="0" dirty="0"/>
          </a:p>
          <a:p>
            <a:r>
              <a:rPr lang="en-IN" sz="1500" u="sng" dirty="0"/>
              <a:t>EXPLANATION: </a:t>
            </a:r>
          </a:p>
          <a:p>
            <a:r>
              <a:rPr lang="en-IN" sz="1500" b="0" dirty="0"/>
              <a:t>We give an PRESS report about the top ten team of the series we create an  view.</a:t>
            </a:r>
            <a:endParaRPr lang="en-IN" sz="1500" b="0" u="sng" dirty="0"/>
          </a:p>
          <a:p>
            <a:endParaRPr lang="en-IN" u="sng" dirty="0"/>
          </a:p>
          <a:p>
            <a:endParaRPr lang="en-IN" u="sng" dirty="0"/>
          </a:p>
        </p:txBody>
      </p:sp>
      <p:sp>
        <p:nvSpPr>
          <p:cNvPr id="4" name="Title 3"/>
          <p:cNvSpPr>
            <a:spLocks noGrp="1"/>
          </p:cNvSpPr>
          <p:nvPr>
            <p:ph type="title"/>
          </p:nvPr>
        </p:nvSpPr>
        <p:spPr/>
        <p:txBody>
          <a:bodyPr/>
          <a:lstStyle/>
          <a:p>
            <a:r>
              <a:rPr lang="en-IN" u="sng" dirty="0"/>
              <a:t>VIEWS</a:t>
            </a:r>
          </a:p>
        </p:txBody>
      </p:sp>
      <p:pic>
        <p:nvPicPr>
          <p:cNvPr id="5" name="image23.png"/>
          <p:cNvPicPr/>
          <p:nvPr/>
        </p:nvPicPr>
        <p:blipFill>
          <a:blip r:embed="rId2"/>
          <a:srcRect/>
          <a:stretch>
            <a:fillRect/>
          </a:stretch>
        </p:blipFill>
        <p:spPr>
          <a:xfrm>
            <a:off x="6177776" y="1310480"/>
            <a:ext cx="5730875" cy="3098800"/>
          </a:xfrm>
          <a:prstGeom prst="rect">
            <a:avLst/>
          </a:prstGeom>
          <a:ln/>
        </p:spPr>
      </p:pic>
    </p:spTree>
    <p:extLst>
      <p:ext uri="{BB962C8B-B14F-4D97-AF65-F5344CB8AC3E}">
        <p14:creationId xmlns:p14="http://schemas.microsoft.com/office/powerpoint/2010/main" val="26894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952658" y="635619"/>
            <a:ext cx="5343849" cy="672647"/>
          </a:xfrm>
        </p:spPr>
        <p:txBody>
          <a:bodyPr/>
          <a:lstStyle/>
          <a:p>
            <a:r>
              <a:rPr lang="en-IN" u="sng" dirty="0"/>
              <a:t>PL/SQL COMMANDS</a:t>
            </a:r>
          </a:p>
        </p:txBody>
      </p:sp>
      <p:sp>
        <p:nvSpPr>
          <p:cNvPr id="9" name="Text Placeholder 8"/>
          <p:cNvSpPr>
            <a:spLocks noGrp="1"/>
          </p:cNvSpPr>
          <p:nvPr>
            <p:ph type="body" sz="quarter" idx="12"/>
          </p:nvPr>
        </p:nvSpPr>
        <p:spPr>
          <a:xfrm>
            <a:off x="1960200" y="1688383"/>
            <a:ext cx="7799387" cy="619919"/>
          </a:xfrm>
        </p:spPr>
        <p:txBody>
          <a:bodyPr/>
          <a:lstStyle/>
          <a:p>
            <a:r>
              <a:rPr lang="en-IN" b="1" dirty="0"/>
              <a:t>PL/SQL Code to retrieve details of the matches which are held at Sardar patel stadium.</a:t>
            </a:r>
            <a:endParaRPr lang="en-IN" dirty="0"/>
          </a:p>
        </p:txBody>
      </p:sp>
      <p:pic>
        <p:nvPicPr>
          <p:cNvPr id="10" name="image36.png"/>
          <p:cNvPicPr/>
          <p:nvPr/>
        </p:nvPicPr>
        <p:blipFill>
          <a:blip r:embed="rId2"/>
          <a:srcRect/>
          <a:stretch>
            <a:fillRect/>
          </a:stretch>
        </p:blipFill>
        <p:spPr>
          <a:xfrm>
            <a:off x="7337502" y="2877014"/>
            <a:ext cx="4459457" cy="3285513"/>
          </a:xfrm>
          <a:prstGeom prst="rect">
            <a:avLst/>
          </a:prstGeom>
          <a:ln/>
        </p:spPr>
      </p:pic>
      <p:pic>
        <p:nvPicPr>
          <p:cNvPr id="11" name="image22.png"/>
          <p:cNvPicPr/>
          <p:nvPr/>
        </p:nvPicPr>
        <p:blipFill>
          <a:blip r:embed="rId3"/>
          <a:srcRect/>
          <a:stretch>
            <a:fillRect/>
          </a:stretch>
        </p:blipFill>
        <p:spPr>
          <a:xfrm>
            <a:off x="758284" y="2877014"/>
            <a:ext cx="4538546" cy="32855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700112" y="2308302"/>
            <a:ext cx="2520175" cy="369332"/>
          </a:xfrm>
          <a:prstGeom prst="rect">
            <a:avLst/>
          </a:prstGeom>
          <a:noFill/>
        </p:spPr>
        <p:txBody>
          <a:bodyPr wrap="square" rtlCol="0">
            <a:spAutoFit/>
          </a:bodyPr>
          <a:lstStyle/>
          <a:p>
            <a:r>
              <a:rPr lang="en-IN" dirty="0"/>
              <a:t>PL/SQL CODE:</a:t>
            </a:r>
          </a:p>
        </p:txBody>
      </p:sp>
      <p:sp>
        <p:nvSpPr>
          <p:cNvPr id="13" name="TextBox 12"/>
          <p:cNvSpPr txBox="1"/>
          <p:nvPr/>
        </p:nvSpPr>
        <p:spPr>
          <a:xfrm>
            <a:off x="7337502" y="2319087"/>
            <a:ext cx="2520175" cy="369332"/>
          </a:xfrm>
          <a:prstGeom prst="rect">
            <a:avLst/>
          </a:prstGeom>
          <a:noFill/>
        </p:spPr>
        <p:txBody>
          <a:bodyPr wrap="square" rtlCol="0">
            <a:spAutoFit/>
          </a:bodyPr>
          <a:lstStyle/>
          <a:p>
            <a:r>
              <a:rPr lang="en-IN" dirty="0"/>
              <a:t>RESULT:</a:t>
            </a:r>
          </a:p>
        </p:txBody>
      </p:sp>
    </p:spTree>
    <p:extLst>
      <p:ext uri="{BB962C8B-B14F-4D97-AF65-F5344CB8AC3E}">
        <p14:creationId xmlns:p14="http://schemas.microsoft.com/office/powerpoint/2010/main" val="38696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882" y="648109"/>
            <a:ext cx="9141397" cy="615553"/>
          </a:xfrm>
        </p:spPr>
        <p:txBody>
          <a:bodyPr/>
          <a:lstStyle/>
          <a:p>
            <a:r>
              <a:rPr lang="en-IN" u="sng" dirty="0"/>
              <a:t>PL/SQL COMMANDS</a:t>
            </a:r>
          </a:p>
        </p:txBody>
      </p:sp>
      <p:sp>
        <p:nvSpPr>
          <p:cNvPr id="3" name="Text Placeholder 2"/>
          <p:cNvSpPr>
            <a:spLocks noGrp="1"/>
          </p:cNvSpPr>
          <p:nvPr>
            <p:ph type="body" sz="quarter" idx="12"/>
          </p:nvPr>
        </p:nvSpPr>
        <p:spPr>
          <a:xfrm>
            <a:off x="1906376" y="1509964"/>
            <a:ext cx="7799387" cy="452651"/>
          </a:xfrm>
        </p:spPr>
        <p:txBody>
          <a:bodyPr/>
          <a:lstStyle/>
          <a:p>
            <a:r>
              <a:rPr lang="en-IN" b="1" dirty="0"/>
              <a:t>PL/SQL Code to update the captain id of the captain table.</a:t>
            </a:r>
            <a:endParaRPr lang="en-IN" dirty="0"/>
          </a:p>
        </p:txBody>
      </p:sp>
      <p:pic>
        <p:nvPicPr>
          <p:cNvPr id="4" name="image1.png"/>
          <p:cNvPicPr/>
          <p:nvPr/>
        </p:nvPicPr>
        <p:blipFill>
          <a:blip r:embed="rId2"/>
          <a:srcRect/>
          <a:stretch>
            <a:fillRect/>
          </a:stretch>
        </p:blipFill>
        <p:spPr>
          <a:xfrm>
            <a:off x="5917580" y="3407704"/>
            <a:ext cx="6029325" cy="1492250"/>
          </a:xfrm>
          <a:prstGeom prst="rect">
            <a:avLst/>
          </a:prstGeom>
          <a:ln/>
        </p:spPr>
      </p:pic>
      <p:pic>
        <p:nvPicPr>
          <p:cNvPr id="5" name="image14.png"/>
          <p:cNvPicPr/>
          <p:nvPr/>
        </p:nvPicPr>
        <p:blipFill>
          <a:blip r:embed="rId3"/>
          <a:srcRect/>
          <a:stretch>
            <a:fillRect/>
          </a:stretch>
        </p:blipFill>
        <p:spPr>
          <a:xfrm>
            <a:off x="822324" y="2634707"/>
            <a:ext cx="4496807" cy="3038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780585" y="1962615"/>
            <a:ext cx="3021981" cy="367990"/>
          </a:xfrm>
          <a:prstGeom prst="rect">
            <a:avLst/>
          </a:prstGeom>
          <a:noFill/>
        </p:spPr>
        <p:txBody>
          <a:bodyPr wrap="square" rtlCol="0">
            <a:spAutoFit/>
          </a:bodyPr>
          <a:lstStyle/>
          <a:p>
            <a:r>
              <a:rPr lang="en-IN" dirty="0"/>
              <a:t>PL/SQL CODE:</a:t>
            </a:r>
          </a:p>
        </p:txBody>
      </p:sp>
      <p:sp>
        <p:nvSpPr>
          <p:cNvPr id="7" name="TextBox 6"/>
          <p:cNvSpPr txBox="1"/>
          <p:nvPr/>
        </p:nvSpPr>
        <p:spPr>
          <a:xfrm>
            <a:off x="5917580" y="2708751"/>
            <a:ext cx="3021981" cy="367990"/>
          </a:xfrm>
          <a:prstGeom prst="rect">
            <a:avLst/>
          </a:prstGeom>
          <a:noFill/>
        </p:spPr>
        <p:txBody>
          <a:bodyPr wrap="square" rtlCol="0">
            <a:spAutoFit/>
          </a:bodyPr>
          <a:lstStyle/>
          <a:p>
            <a:r>
              <a:rPr lang="en-IN" dirty="0"/>
              <a:t>RESULT:</a:t>
            </a:r>
          </a:p>
        </p:txBody>
      </p:sp>
    </p:spTree>
    <p:extLst>
      <p:ext uri="{BB962C8B-B14F-4D97-AF65-F5344CB8AC3E}">
        <p14:creationId xmlns:p14="http://schemas.microsoft.com/office/powerpoint/2010/main" val="29824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3427" y="703865"/>
            <a:ext cx="9141397" cy="615553"/>
          </a:xfrm>
        </p:spPr>
        <p:txBody>
          <a:bodyPr/>
          <a:lstStyle/>
          <a:p>
            <a:r>
              <a:rPr lang="en-IN" u="sng" dirty="0"/>
              <a:t>TRIGGERS</a:t>
            </a:r>
          </a:p>
        </p:txBody>
      </p:sp>
      <p:sp>
        <p:nvSpPr>
          <p:cNvPr id="5" name="Text Placeholder 4"/>
          <p:cNvSpPr>
            <a:spLocks noGrp="1"/>
          </p:cNvSpPr>
          <p:nvPr>
            <p:ph type="body" sz="quarter" idx="12"/>
          </p:nvPr>
        </p:nvSpPr>
        <p:spPr>
          <a:xfrm>
            <a:off x="1984431" y="1509964"/>
            <a:ext cx="7799387" cy="619919"/>
          </a:xfrm>
        </p:spPr>
        <p:txBody>
          <a:bodyPr/>
          <a:lstStyle/>
          <a:p>
            <a:r>
              <a:rPr lang="en-IN" dirty="0"/>
              <a:t>When a team is eliminated, do the necessary process and update the elimination table.</a:t>
            </a:r>
          </a:p>
        </p:txBody>
      </p:sp>
      <p:pic>
        <p:nvPicPr>
          <p:cNvPr id="7" name="image56.png"/>
          <p:cNvPicPr/>
          <p:nvPr/>
        </p:nvPicPr>
        <p:blipFill>
          <a:blip r:embed="rId2"/>
          <a:srcRect/>
          <a:stretch>
            <a:fillRect/>
          </a:stretch>
        </p:blipFill>
        <p:spPr>
          <a:xfrm>
            <a:off x="6601521" y="3164042"/>
            <a:ext cx="5278725" cy="2790709"/>
          </a:xfrm>
          <a:prstGeom prst="rect">
            <a:avLst/>
          </a:prstGeom>
          <a:ln/>
        </p:spPr>
      </p:pic>
      <p:pic>
        <p:nvPicPr>
          <p:cNvPr id="8" name="image49.png"/>
          <p:cNvPicPr/>
          <p:nvPr/>
        </p:nvPicPr>
        <p:blipFill>
          <a:blip r:embed="rId3"/>
          <a:srcRect/>
          <a:stretch>
            <a:fillRect/>
          </a:stretch>
        </p:blipFill>
        <p:spPr>
          <a:xfrm>
            <a:off x="657922" y="3164041"/>
            <a:ext cx="5609063" cy="27907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57922" y="2486722"/>
            <a:ext cx="3769112" cy="369332"/>
          </a:xfrm>
          <a:prstGeom prst="rect">
            <a:avLst/>
          </a:prstGeom>
          <a:noFill/>
        </p:spPr>
        <p:txBody>
          <a:bodyPr wrap="square" rtlCol="0">
            <a:spAutoFit/>
          </a:bodyPr>
          <a:lstStyle/>
          <a:p>
            <a:r>
              <a:rPr lang="en-IN" dirty="0"/>
              <a:t>TRIGGER CODE:</a:t>
            </a:r>
          </a:p>
        </p:txBody>
      </p:sp>
      <p:sp>
        <p:nvSpPr>
          <p:cNvPr id="10" name="TextBox 9"/>
          <p:cNvSpPr txBox="1"/>
          <p:nvPr/>
        </p:nvSpPr>
        <p:spPr>
          <a:xfrm>
            <a:off x="6601521" y="2486722"/>
            <a:ext cx="3769112" cy="369332"/>
          </a:xfrm>
          <a:prstGeom prst="rect">
            <a:avLst/>
          </a:prstGeom>
          <a:noFill/>
        </p:spPr>
        <p:txBody>
          <a:bodyPr wrap="square" rtlCol="0">
            <a:spAutoFit/>
          </a:bodyPr>
          <a:lstStyle/>
          <a:p>
            <a:r>
              <a:rPr lang="en-IN" dirty="0"/>
              <a:t>RESULT:</a:t>
            </a:r>
          </a:p>
        </p:txBody>
      </p:sp>
    </p:spTree>
    <p:extLst>
      <p:ext uri="{BB962C8B-B14F-4D97-AF65-F5344CB8AC3E}">
        <p14:creationId xmlns:p14="http://schemas.microsoft.com/office/powerpoint/2010/main" val="386125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50487" y="416209"/>
            <a:ext cx="10668000" cy="615553"/>
          </a:xfrm>
        </p:spPr>
        <p:txBody>
          <a:bodyPr/>
          <a:lstStyle/>
          <a:p>
            <a:pPr algn="ctr"/>
            <a:r>
              <a:rPr lang="en-IN" u="sng" dirty="0"/>
              <a:t>NORMALIZATION – 1NF</a:t>
            </a:r>
          </a:p>
        </p:txBody>
      </p:sp>
      <p:sp>
        <p:nvSpPr>
          <p:cNvPr id="9" name="Text Placeholder 8"/>
          <p:cNvSpPr>
            <a:spLocks noGrp="1"/>
          </p:cNvSpPr>
          <p:nvPr>
            <p:ph type="body" sz="quarter" idx="13"/>
          </p:nvPr>
        </p:nvSpPr>
        <p:spPr/>
        <p:txBody>
          <a:bodyPr/>
          <a:lstStyle/>
          <a:p>
            <a:r>
              <a:rPr lang="en-IN" b="1" u="sng" dirty="0"/>
              <a:t>TABLE MATCHES:</a:t>
            </a:r>
          </a:p>
          <a:p>
            <a:endParaRPr lang="en-IN" b="1" u="sng" dirty="0"/>
          </a:p>
        </p:txBody>
      </p:sp>
      <p:pic>
        <p:nvPicPr>
          <p:cNvPr id="12" name="image30.png"/>
          <p:cNvPicPr/>
          <p:nvPr/>
        </p:nvPicPr>
        <p:blipFill>
          <a:blip r:embed="rId2"/>
          <a:srcRect/>
          <a:stretch>
            <a:fillRect/>
          </a:stretch>
        </p:blipFill>
        <p:spPr>
          <a:xfrm>
            <a:off x="320095" y="2476499"/>
            <a:ext cx="3805858" cy="2019300"/>
          </a:xfrm>
          <a:prstGeom prst="rect">
            <a:avLst/>
          </a:prstGeom>
          <a:ln/>
        </p:spPr>
      </p:pic>
      <p:sp>
        <p:nvSpPr>
          <p:cNvPr id="13" name="TextBox 12"/>
          <p:cNvSpPr txBox="1"/>
          <p:nvPr/>
        </p:nvSpPr>
        <p:spPr>
          <a:xfrm>
            <a:off x="320095" y="4750420"/>
            <a:ext cx="5199759" cy="1754326"/>
          </a:xfrm>
          <a:prstGeom prst="rect">
            <a:avLst/>
          </a:prstGeom>
          <a:noFill/>
        </p:spPr>
        <p:txBody>
          <a:bodyPr wrap="square" rtlCol="0">
            <a:spAutoFit/>
          </a:bodyPr>
          <a:lstStyle/>
          <a:p>
            <a:pPr marL="285750" indent="-285750">
              <a:buFont typeface="Wingdings" panose="05000000000000000000" pitchFamily="2" charset="2"/>
              <a:buChar char="q"/>
            </a:pPr>
            <a:r>
              <a:rPr lang="en-IN" dirty="0"/>
              <a:t>The table is already in</a:t>
            </a:r>
            <a:r>
              <a:rPr lang="en-IN" b="1" dirty="0"/>
              <a:t> 1NF</a:t>
            </a:r>
            <a:r>
              <a:rPr lang="en-IN" dirty="0"/>
              <a:t> since all the instances of the attributes are </a:t>
            </a:r>
            <a:r>
              <a:rPr lang="en-IN" b="1" dirty="0"/>
              <a:t>atomic and no multi values</a:t>
            </a:r>
            <a:r>
              <a:rPr lang="en-IN" dirty="0"/>
              <a:t> exist.</a:t>
            </a:r>
          </a:p>
          <a:p>
            <a:endParaRPr lang="en-IN" dirty="0"/>
          </a:p>
          <a:p>
            <a:endParaRPr lang="en-IN" dirty="0"/>
          </a:p>
          <a:p>
            <a:endParaRPr lang="en-IN" dirty="0"/>
          </a:p>
        </p:txBody>
      </p:sp>
      <p:sp>
        <p:nvSpPr>
          <p:cNvPr id="14" name="TextBox 13"/>
          <p:cNvSpPr txBox="1"/>
          <p:nvPr/>
        </p:nvSpPr>
        <p:spPr>
          <a:xfrm>
            <a:off x="5006898" y="1790699"/>
            <a:ext cx="7002965" cy="2585323"/>
          </a:xfrm>
          <a:prstGeom prst="rect">
            <a:avLst/>
          </a:prstGeom>
          <a:noFill/>
        </p:spPr>
        <p:txBody>
          <a:bodyPr wrap="square" rtlCol="0">
            <a:spAutoFit/>
          </a:bodyPr>
          <a:lstStyle/>
          <a:p>
            <a:r>
              <a:rPr lang="en-IN" b="1" u="sng" dirty="0"/>
              <a:t>FUNCTIONAL DEPENDECIES</a:t>
            </a:r>
            <a:r>
              <a:rPr lang="en-IN" dirty="0"/>
              <a:t>:</a:t>
            </a:r>
          </a:p>
          <a:p>
            <a:endParaRPr lang="en-IN" dirty="0"/>
          </a:p>
          <a:p>
            <a:pPr lvl="0"/>
            <a:r>
              <a:rPr lang="en-IN" dirty="0"/>
              <a:t>MATCH_ID -&gt; MATCH_DATE, MATCH_TIME, TEAM_1_NAME, TEAM_2_NAME, LOSER, WINNER, STADIUM, UMPIRE_ID</a:t>
            </a:r>
            <a:r>
              <a:rPr lang="en-IN" b="1" dirty="0"/>
              <a:t> (CLOSURE)</a:t>
            </a:r>
            <a:endParaRPr lang="en-IN" dirty="0"/>
          </a:p>
          <a:p>
            <a:pPr lvl="0"/>
            <a:r>
              <a:rPr lang="en-IN" dirty="0"/>
              <a:t>MATCH_DATE, MATCH_TIME -&gt; MATCH_ID </a:t>
            </a:r>
            <a:r>
              <a:rPr lang="en-IN" b="1" dirty="0"/>
              <a:t>(PARTIAL DEPENDENCY)</a:t>
            </a:r>
            <a:endParaRPr lang="en-IN" dirty="0"/>
          </a:p>
          <a:p>
            <a:endParaRPr lang="en-IN" dirty="0"/>
          </a:p>
          <a:p>
            <a:endParaRPr lang="en-IN" dirty="0"/>
          </a:p>
          <a:p>
            <a:pPr marL="285750" indent="-285750">
              <a:buFont typeface="Wingdings" panose="05000000000000000000" pitchFamily="2" charset="2"/>
              <a:buChar char="v"/>
            </a:pPr>
            <a:r>
              <a:rPr lang="en-IN" dirty="0"/>
              <a:t>Since partial dependency exists we undergo 2NF.</a:t>
            </a:r>
          </a:p>
        </p:txBody>
      </p:sp>
    </p:spTree>
    <p:extLst>
      <p:ext uri="{BB962C8B-B14F-4D97-AF65-F5344CB8AC3E}">
        <p14:creationId xmlns:p14="http://schemas.microsoft.com/office/powerpoint/2010/main" val="565278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03377"/>
            <a:ext cx="10668000" cy="615553"/>
          </a:xfrm>
        </p:spPr>
        <p:txBody>
          <a:bodyPr/>
          <a:lstStyle/>
          <a:p>
            <a:pPr algn="ctr"/>
            <a:r>
              <a:rPr lang="en-IN" u="sng" dirty="0"/>
              <a:t>NORMALIZATION – 2NF</a:t>
            </a:r>
          </a:p>
        </p:txBody>
      </p:sp>
      <p:sp>
        <p:nvSpPr>
          <p:cNvPr id="3" name="Text Placeholder 2"/>
          <p:cNvSpPr>
            <a:spLocks noGrp="1"/>
          </p:cNvSpPr>
          <p:nvPr>
            <p:ph type="body" sz="quarter" idx="13"/>
          </p:nvPr>
        </p:nvSpPr>
        <p:spPr>
          <a:xfrm>
            <a:off x="392136" y="1099324"/>
            <a:ext cx="10668000" cy="685800"/>
          </a:xfrm>
        </p:spPr>
        <p:txBody>
          <a:bodyPr/>
          <a:lstStyle/>
          <a:p>
            <a:r>
              <a:rPr lang="en-IN" b="1" u="sng" dirty="0"/>
              <a:t>FIRST TABLE: Matches2NF</a:t>
            </a:r>
          </a:p>
          <a:p>
            <a:endParaRPr lang="en-IN" dirty="0"/>
          </a:p>
          <a:p>
            <a:endParaRPr lang="en-IN" dirty="0"/>
          </a:p>
        </p:txBody>
      </p:sp>
      <p:pic>
        <p:nvPicPr>
          <p:cNvPr id="4" name="image19.png"/>
          <p:cNvPicPr/>
          <p:nvPr/>
        </p:nvPicPr>
        <p:blipFill>
          <a:blip r:embed="rId2"/>
          <a:srcRect/>
          <a:stretch>
            <a:fillRect/>
          </a:stretch>
        </p:blipFill>
        <p:spPr>
          <a:xfrm>
            <a:off x="392136" y="1442224"/>
            <a:ext cx="2642870" cy="1762125"/>
          </a:xfrm>
          <a:prstGeom prst="rect">
            <a:avLst/>
          </a:prstGeom>
          <a:ln/>
        </p:spPr>
      </p:pic>
      <p:pic>
        <p:nvPicPr>
          <p:cNvPr id="5" name="image55.png"/>
          <p:cNvPicPr/>
          <p:nvPr/>
        </p:nvPicPr>
        <p:blipFill>
          <a:blip r:embed="rId3"/>
          <a:srcRect/>
          <a:stretch>
            <a:fillRect/>
          </a:stretch>
        </p:blipFill>
        <p:spPr>
          <a:xfrm>
            <a:off x="3095625" y="1442223"/>
            <a:ext cx="3000375" cy="1762125"/>
          </a:xfrm>
          <a:prstGeom prst="rect">
            <a:avLst/>
          </a:prstGeom>
          <a:ln/>
        </p:spPr>
      </p:pic>
      <p:sp>
        <p:nvSpPr>
          <p:cNvPr id="7" name="TextBox 6"/>
          <p:cNvSpPr txBox="1"/>
          <p:nvPr/>
        </p:nvSpPr>
        <p:spPr>
          <a:xfrm>
            <a:off x="302925" y="3412273"/>
            <a:ext cx="3655757" cy="369332"/>
          </a:xfrm>
          <a:prstGeom prst="rect">
            <a:avLst/>
          </a:prstGeom>
          <a:noFill/>
        </p:spPr>
        <p:txBody>
          <a:bodyPr wrap="square" rtlCol="0">
            <a:spAutoFit/>
          </a:bodyPr>
          <a:lstStyle/>
          <a:p>
            <a:r>
              <a:rPr lang="en-IN" b="1" u="sng" dirty="0"/>
              <a:t>SECOND TABLE: </a:t>
            </a:r>
            <a:r>
              <a:rPr lang="en-IN" b="1" u="sng" dirty="0" err="1"/>
              <a:t>MatchesResult</a:t>
            </a:r>
            <a:endParaRPr lang="en-IN" b="1" u="sng" dirty="0"/>
          </a:p>
        </p:txBody>
      </p:sp>
      <p:pic>
        <p:nvPicPr>
          <p:cNvPr id="8" name="image53.png"/>
          <p:cNvPicPr/>
          <p:nvPr/>
        </p:nvPicPr>
        <p:blipFill>
          <a:blip r:embed="rId4"/>
          <a:srcRect/>
          <a:stretch>
            <a:fillRect/>
          </a:stretch>
        </p:blipFill>
        <p:spPr>
          <a:xfrm>
            <a:off x="392135" y="3878679"/>
            <a:ext cx="2642871" cy="1905635"/>
          </a:xfrm>
          <a:prstGeom prst="rect">
            <a:avLst/>
          </a:prstGeom>
          <a:ln/>
        </p:spPr>
      </p:pic>
      <p:pic>
        <p:nvPicPr>
          <p:cNvPr id="9" name="image41.png"/>
          <p:cNvPicPr/>
          <p:nvPr/>
        </p:nvPicPr>
        <p:blipFill>
          <a:blip r:embed="rId5"/>
          <a:srcRect/>
          <a:stretch>
            <a:fillRect/>
          </a:stretch>
        </p:blipFill>
        <p:spPr>
          <a:xfrm>
            <a:off x="3154386" y="3878679"/>
            <a:ext cx="2941614" cy="1884680"/>
          </a:xfrm>
          <a:prstGeom prst="rect">
            <a:avLst/>
          </a:prstGeom>
          <a:ln/>
        </p:spPr>
      </p:pic>
      <p:sp>
        <p:nvSpPr>
          <p:cNvPr id="10" name="TextBox 9"/>
          <p:cNvSpPr txBox="1"/>
          <p:nvPr/>
        </p:nvSpPr>
        <p:spPr>
          <a:xfrm>
            <a:off x="6423103" y="1888779"/>
            <a:ext cx="5586761" cy="3416320"/>
          </a:xfrm>
          <a:prstGeom prst="rect">
            <a:avLst/>
          </a:prstGeom>
          <a:noFill/>
        </p:spPr>
        <p:txBody>
          <a:bodyPr wrap="square" rtlCol="0">
            <a:spAutoFit/>
          </a:bodyPr>
          <a:lstStyle/>
          <a:p>
            <a:r>
              <a:rPr lang="en-IN" b="1" u="sng" dirty="0"/>
              <a:t>TRANSITIVE DEPENDENCIES:</a:t>
            </a:r>
          </a:p>
          <a:p>
            <a:endParaRPr lang="en-IN" b="1" u="sng" dirty="0"/>
          </a:p>
          <a:p>
            <a:pPr lvl="0"/>
            <a:r>
              <a:rPr lang="en-IN" dirty="0"/>
              <a:t>MATCH_DATE -&gt; MATCH_ID</a:t>
            </a:r>
          </a:p>
          <a:p>
            <a:pPr lvl="0"/>
            <a:r>
              <a:rPr lang="en-IN" dirty="0"/>
              <a:t>UMPIRE_ID -&gt; MATCH_ID</a:t>
            </a:r>
          </a:p>
          <a:p>
            <a:pPr lvl="0"/>
            <a:endParaRPr lang="en-IN" dirty="0"/>
          </a:p>
          <a:p>
            <a:pPr marL="285750" lvl="0" indent="-285750">
              <a:buFont typeface="Wingdings" panose="05000000000000000000" pitchFamily="2" charset="2"/>
              <a:buChar char="v"/>
            </a:pPr>
            <a:r>
              <a:rPr lang="en-IN" dirty="0"/>
              <a:t>This means that UMPIRE_ID is </a:t>
            </a:r>
            <a:r>
              <a:rPr lang="en-IN" b="1" dirty="0"/>
              <a:t>transitively </a:t>
            </a:r>
            <a:r>
              <a:rPr lang="en-IN" dirty="0"/>
              <a:t>dependent on MATCH_DATE through MATCH_ID.</a:t>
            </a:r>
          </a:p>
          <a:p>
            <a:pPr marL="285750" lvl="0" indent="-285750">
              <a:buFont typeface="Wingdings" panose="05000000000000000000" pitchFamily="2" charset="2"/>
              <a:buChar char="v"/>
            </a:pPr>
            <a:endParaRPr lang="en-IN" dirty="0"/>
          </a:p>
          <a:p>
            <a:pPr marL="285750" lvl="0" indent="-285750">
              <a:buFont typeface="Wingdings" panose="05000000000000000000" pitchFamily="2" charset="2"/>
              <a:buChar char="v"/>
            </a:pPr>
            <a:r>
              <a:rPr lang="en-IN" dirty="0"/>
              <a:t>Since TRANSITIVE DEPENDENCY exist we are undergoing 3NF.</a:t>
            </a:r>
          </a:p>
          <a:p>
            <a:endParaRPr lang="en-IN" b="1" u="sng" dirty="0"/>
          </a:p>
          <a:p>
            <a:endParaRPr lang="en-IN" b="1" u="sng" dirty="0"/>
          </a:p>
        </p:txBody>
      </p:sp>
    </p:spTree>
    <p:extLst>
      <p:ext uri="{BB962C8B-B14F-4D97-AF65-F5344CB8AC3E}">
        <p14:creationId xmlns:p14="http://schemas.microsoft.com/office/powerpoint/2010/main" val="273069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0529"/>
            <a:ext cx="10668000" cy="615553"/>
          </a:xfrm>
        </p:spPr>
        <p:txBody>
          <a:bodyPr/>
          <a:lstStyle/>
          <a:p>
            <a:pPr algn="ctr"/>
            <a:r>
              <a:rPr lang="en-IN" u="sng" dirty="0"/>
              <a:t>NORMALIZATION – 3NF</a:t>
            </a:r>
            <a:endParaRPr lang="en-IN" dirty="0"/>
          </a:p>
        </p:txBody>
      </p:sp>
      <p:sp>
        <p:nvSpPr>
          <p:cNvPr id="3" name="Text Placeholder 2"/>
          <p:cNvSpPr>
            <a:spLocks noGrp="1"/>
          </p:cNvSpPr>
          <p:nvPr>
            <p:ph type="body" sz="quarter" idx="13"/>
          </p:nvPr>
        </p:nvSpPr>
        <p:spPr>
          <a:xfrm>
            <a:off x="633281" y="1218980"/>
            <a:ext cx="10668000" cy="685800"/>
          </a:xfrm>
        </p:spPr>
        <p:txBody>
          <a:bodyPr/>
          <a:lstStyle/>
          <a:p>
            <a:r>
              <a:rPr lang="en-IN" b="1" u="sng" dirty="0"/>
              <a:t>FIRST TABLE: Matches3NF</a:t>
            </a:r>
          </a:p>
          <a:p>
            <a:endParaRPr lang="en-IN" b="1" u="sng" dirty="0"/>
          </a:p>
          <a:p>
            <a:endParaRPr lang="en-IN" b="1" u="sng" dirty="0"/>
          </a:p>
        </p:txBody>
      </p:sp>
      <p:pic>
        <p:nvPicPr>
          <p:cNvPr id="4" name="image44.png"/>
          <p:cNvPicPr/>
          <p:nvPr/>
        </p:nvPicPr>
        <p:blipFill>
          <a:blip r:embed="rId2"/>
          <a:srcRect/>
          <a:stretch>
            <a:fillRect/>
          </a:stretch>
        </p:blipFill>
        <p:spPr>
          <a:xfrm>
            <a:off x="633281" y="1561880"/>
            <a:ext cx="2801295" cy="1605066"/>
          </a:xfrm>
          <a:prstGeom prst="rect">
            <a:avLst/>
          </a:prstGeom>
          <a:ln/>
        </p:spPr>
      </p:pic>
      <p:pic>
        <p:nvPicPr>
          <p:cNvPr id="5" name="image16.png"/>
          <p:cNvPicPr/>
          <p:nvPr/>
        </p:nvPicPr>
        <p:blipFill>
          <a:blip r:embed="rId3"/>
          <a:srcRect/>
          <a:stretch>
            <a:fillRect/>
          </a:stretch>
        </p:blipFill>
        <p:spPr>
          <a:xfrm>
            <a:off x="3546088" y="1561880"/>
            <a:ext cx="2848207" cy="1605066"/>
          </a:xfrm>
          <a:prstGeom prst="rect">
            <a:avLst/>
          </a:prstGeom>
          <a:ln/>
        </p:spPr>
      </p:pic>
      <p:sp>
        <p:nvSpPr>
          <p:cNvPr id="6" name="Text Placeholder 2"/>
          <p:cNvSpPr txBox="1">
            <a:spLocks/>
          </p:cNvSpPr>
          <p:nvPr/>
        </p:nvSpPr>
        <p:spPr>
          <a:xfrm>
            <a:off x="633281" y="3389751"/>
            <a:ext cx="10668000" cy="685800"/>
          </a:xfrm>
          <a:prstGeom prst="rect">
            <a:avLst/>
          </a:prstGeom>
          <a:noFill/>
        </p:spPr>
        <p:txBody>
          <a:bodyPr vert="horz" wrap="square" lIns="0" tIns="0" rIns="0" bIns="0" rtlCol="0">
            <a:no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u="sng" dirty="0"/>
              <a:t>SECOND TABLE: MatchDetails3NF</a:t>
            </a:r>
          </a:p>
          <a:p>
            <a:endParaRPr lang="en-IN" b="1" u="sng" dirty="0"/>
          </a:p>
          <a:p>
            <a:endParaRPr lang="en-IN" b="1" u="sng" dirty="0"/>
          </a:p>
          <a:p>
            <a:endParaRPr lang="en-IN" b="1" u="sng" dirty="0"/>
          </a:p>
          <a:p>
            <a:endParaRPr lang="en-IN" b="1" u="sng" dirty="0"/>
          </a:p>
        </p:txBody>
      </p:sp>
      <p:pic>
        <p:nvPicPr>
          <p:cNvPr id="7" name="image48.png"/>
          <p:cNvPicPr/>
          <p:nvPr/>
        </p:nvPicPr>
        <p:blipFill>
          <a:blip r:embed="rId4"/>
          <a:srcRect/>
          <a:stretch>
            <a:fillRect/>
          </a:stretch>
        </p:blipFill>
        <p:spPr>
          <a:xfrm>
            <a:off x="633281" y="3858057"/>
            <a:ext cx="5110550" cy="1816100"/>
          </a:xfrm>
          <a:prstGeom prst="rect">
            <a:avLst/>
          </a:prstGeom>
          <a:ln/>
        </p:spPr>
      </p:pic>
      <p:sp>
        <p:nvSpPr>
          <p:cNvPr id="8" name="TextBox 7"/>
          <p:cNvSpPr txBox="1"/>
          <p:nvPr/>
        </p:nvSpPr>
        <p:spPr>
          <a:xfrm>
            <a:off x="6703474" y="1958590"/>
            <a:ext cx="4917688" cy="2862322"/>
          </a:xfrm>
          <a:prstGeom prst="rect">
            <a:avLst/>
          </a:prstGeom>
          <a:noFill/>
        </p:spPr>
        <p:txBody>
          <a:bodyPr wrap="square" rtlCol="0">
            <a:spAutoFit/>
          </a:bodyPr>
          <a:lstStyle/>
          <a:p>
            <a:pPr marL="285750" indent="-285750">
              <a:buFont typeface="Wingdings" panose="05000000000000000000" pitchFamily="2" charset="2"/>
              <a:buChar char="v"/>
            </a:pPr>
            <a:r>
              <a:rPr lang="en-IN" dirty="0"/>
              <a:t>Each table represents a distinct entity with no non-key attributes functionally depending on other non-key attributes within the same table.</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The Table MATCHES is finally </a:t>
            </a:r>
            <a:r>
              <a:rPr lang="en-IN" b="1" dirty="0"/>
              <a:t>NORMALIZED.</a:t>
            </a:r>
            <a:endParaRPr lang="en-IN" dirty="0"/>
          </a:p>
          <a:p>
            <a:r>
              <a:rPr lang="en-IN" b="1" dirty="0"/>
              <a:t> </a:t>
            </a: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118722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t>PROBLEM DEFINITON</a:t>
            </a:r>
          </a:p>
        </p:txBody>
      </p:sp>
      <p:sp>
        <p:nvSpPr>
          <p:cNvPr id="3" name="Text Placeholder 2"/>
          <p:cNvSpPr>
            <a:spLocks noGrp="1"/>
          </p:cNvSpPr>
          <p:nvPr>
            <p:ph type="body" sz="quarter" idx="13"/>
          </p:nvPr>
        </p:nvSpPr>
        <p:spPr/>
        <p:txBody>
          <a:bodyPr/>
          <a:lstStyle/>
          <a:p>
            <a:r>
              <a:rPr lang="en-IN" b="1" u="sng" dirty="0"/>
              <a:t>CHALLENGES:</a:t>
            </a:r>
          </a:p>
          <a:p>
            <a:endParaRPr lang="en-IN" sz="2000" u="sng" dirty="0"/>
          </a:p>
          <a:p>
            <a:pPr marL="342900" indent="-342900">
              <a:buFont typeface="Wingdings" panose="05000000000000000000" pitchFamily="2" charset="2"/>
              <a:buChar char="v"/>
            </a:pPr>
            <a:r>
              <a:rPr lang="en-US" sz="2000" dirty="0"/>
              <a:t>The problem that a Cricket Database System aims to address is the lack of an efficient and centralized means to manage and organize the vast and intricate data associated with the sport of cricket. Without such a system, there are challenges in maintaining comprehensive records of players, teams, matches, and related statistics. The absence of a structured platform makes it difficult for stakeholders, including players, coaches, analysts, fans, and administrators, to access and analyze historical and real-time cricket data easily. Manual record-keeping may lead to inaccuracies, and the absence of a standardized system can impede data-driven insights and decision-making processes. </a:t>
            </a:r>
            <a:endParaRPr lang="en-IN" sz="2000" u="sng" dirty="0"/>
          </a:p>
        </p:txBody>
      </p:sp>
    </p:spTree>
    <p:extLst>
      <p:ext uri="{BB962C8B-B14F-4D97-AF65-F5344CB8AC3E}">
        <p14:creationId xmlns:p14="http://schemas.microsoft.com/office/powerpoint/2010/main" val="380704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71346" y="700668"/>
            <a:ext cx="9799754" cy="6424032"/>
          </a:xfrm>
        </p:spPr>
        <p:txBody>
          <a:bodyPr>
            <a:normAutofit fontScale="62500" lnSpcReduction="20000"/>
          </a:bodyPr>
          <a:lstStyle/>
          <a:p>
            <a:r>
              <a:rPr lang="en-IN" dirty="0"/>
              <a:t> </a:t>
            </a:r>
          </a:p>
          <a:p>
            <a:r>
              <a:rPr lang="en-IN" dirty="0"/>
              <a:t>T1: </a:t>
            </a:r>
          </a:p>
          <a:p>
            <a:r>
              <a:rPr lang="en-IN" dirty="0"/>
              <a:t>BEGIN TRANSACTION</a:t>
            </a:r>
          </a:p>
          <a:p>
            <a:r>
              <a:rPr lang="en-IN" dirty="0"/>
              <a:t>READ </a:t>
            </a:r>
            <a:r>
              <a:rPr lang="en-IN" dirty="0" err="1"/>
              <a:t>player_name</a:t>
            </a:r>
            <a:r>
              <a:rPr lang="en-IN" dirty="0"/>
              <a:t> FROM player WHERE </a:t>
            </a:r>
            <a:r>
              <a:rPr lang="en-IN" dirty="0" err="1"/>
              <a:t>player_id</a:t>
            </a:r>
            <a:r>
              <a:rPr lang="en-IN" dirty="0"/>
              <a:t> = 'PLR33889';</a:t>
            </a:r>
          </a:p>
          <a:p>
            <a:r>
              <a:rPr lang="en-IN" dirty="0"/>
              <a:t>COMMIT TRANSACTION;</a:t>
            </a:r>
          </a:p>
          <a:p>
            <a:r>
              <a:rPr lang="en-IN" dirty="0"/>
              <a:t> </a:t>
            </a:r>
          </a:p>
          <a:p>
            <a:r>
              <a:rPr lang="en-IN" dirty="0"/>
              <a:t>T2: </a:t>
            </a:r>
          </a:p>
          <a:p>
            <a:r>
              <a:rPr lang="en-IN" dirty="0"/>
              <a:t>BEGIN TRANSACTION</a:t>
            </a:r>
          </a:p>
          <a:p>
            <a:r>
              <a:rPr lang="en-IN" dirty="0"/>
              <a:t>UPDATE player SET </a:t>
            </a:r>
            <a:r>
              <a:rPr lang="en-IN" dirty="0" err="1"/>
              <a:t>team_id</a:t>
            </a:r>
            <a:r>
              <a:rPr lang="en-IN" dirty="0"/>
              <a:t> = 'RCB03' WHERE </a:t>
            </a:r>
            <a:r>
              <a:rPr lang="en-IN" dirty="0" err="1"/>
              <a:t>player_id</a:t>
            </a:r>
            <a:r>
              <a:rPr lang="en-IN" dirty="0"/>
              <a:t> = 'PLR33889';</a:t>
            </a:r>
          </a:p>
          <a:p>
            <a:r>
              <a:rPr lang="en-IN" dirty="0"/>
              <a:t>COMMIT TRANSACTION;</a:t>
            </a:r>
          </a:p>
          <a:p>
            <a:r>
              <a:rPr lang="en-IN" dirty="0"/>
              <a:t> </a:t>
            </a:r>
          </a:p>
          <a:p>
            <a:r>
              <a:rPr lang="en-IN" dirty="0"/>
              <a:t>T3: </a:t>
            </a:r>
          </a:p>
          <a:p>
            <a:r>
              <a:rPr lang="en-IN" dirty="0"/>
              <a:t>BEGIN TRANSACTION</a:t>
            </a:r>
          </a:p>
          <a:p>
            <a:r>
              <a:rPr lang="en-IN" dirty="0"/>
              <a:t>READ </a:t>
            </a:r>
            <a:r>
              <a:rPr lang="en-IN" dirty="0" err="1"/>
              <a:t>player_name</a:t>
            </a:r>
            <a:r>
              <a:rPr lang="en-IN" dirty="0"/>
              <a:t> FROM player WHERE </a:t>
            </a:r>
            <a:r>
              <a:rPr lang="en-IN" dirty="0" err="1"/>
              <a:t>player_id</a:t>
            </a:r>
            <a:r>
              <a:rPr lang="en-IN" dirty="0"/>
              <a:t> = 'PLR33889';</a:t>
            </a:r>
          </a:p>
          <a:p>
            <a:r>
              <a:rPr lang="en-IN" dirty="0"/>
              <a:t>COMMIT TRANSACTION;</a:t>
            </a:r>
          </a:p>
          <a:p>
            <a:r>
              <a:rPr lang="en-IN" dirty="0"/>
              <a:t> </a:t>
            </a:r>
          </a:p>
          <a:p>
            <a:r>
              <a:rPr lang="en-IN" dirty="0"/>
              <a:t>T4: </a:t>
            </a:r>
          </a:p>
          <a:p>
            <a:r>
              <a:rPr lang="en-IN" dirty="0"/>
              <a:t>BEGIN TRANSACTION</a:t>
            </a:r>
          </a:p>
          <a:p>
            <a:r>
              <a:rPr lang="en-IN" dirty="0"/>
              <a:t>UPDATE player SET </a:t>
            </a:r>
            <a:r>
              <a:rPr lang="en-IN" dirty="0" err="1"/>
              <a:t>team_id</a:t>
            </a:r>
            <a:r>
              <a:rPr lang="en-IN" dirty="0"/>
              <a:t> = 'MI01' WHERE </a:t>
            </a:r>
            <a:r>
              <a:rPr lang="en-IN" dirty="0" err="1"/>
              <a:t>player_id</a:t>
            </a:r>
            <a:r>
              <a:rPr lang="en-IN" dirty="0"/>
              <a:t> = 'PLR33889';</a:t>
            </a:r>
          </a:p>
          <a:p>
            <a:r>
              <a:rPr lang="en-IN" dirty="0"/>
              <a:t>COMMIT TRANSACTION;</a:t>
            </a:r>
          </a:p>
          <a:p>
            <a:r>
              <a:rPr lang="en-IN" dirty="0"/>
              <a:t> </a:t>
            </a:r>
          </a:p>
          <a:p>
            <a:r>
              <a:rPr lang="en-IN" dirty="0"/>
              <a:t>T5: </a:t>
            </a:r>
          </a:p>
          <a:p>
            <a:r>
              <a:rPr lang="en-IN" dirty="0"/>
              <a:t>BEGIN TRANSACTION</a:t>
            </a:r>
          </a:p>
          <a:p>
            <a:r>
              <a:rPr lang="en-IN" dirty="0"/>
              <a:t>READ </a:t>
            </a:r>
            <a:r>
              <a:rPr lang="en-IN" dirty="0" err="1"/>
              <a:t>player_name</a:t>
            </a:r>
            <a:r>
              <a:rPr lang="en-IN" dirty="0"/>
              <a:t> FROM player WHERE </a:t>
            </a:r>
            <a:r>
              <a:rPr lang="en-IN" dirty="0" err="1"/>
              <a:t>player_id</a:t>
            </a:r>
            <a:r>
              <a:rPr lang="en-IN" dirty="0"/>
              <a:t> = 'PLR33889';</a:t>
            </a:r>
          </a:p>
          <a:p>
            <a:r>
              <a:rPr lang="en-IN" dirty="0"/>
              <a:t>COMMIT TRANSACTION</a:t>
            </a:r>
          </a:p>
        </p:txBody>
      </p:sp>
      <p:sp>
        <p:nvSpPr>
          <p:cNvPr id="4" name="Title 3"/>
          <p:cNvSpPr>
            <a:spLocks noGrp="1"/>
          </p:cNvSpPr>
          <p:nvPr>
            <p:ph type="title"/>
          </p:nvPr>
        </p:nvSpPr>
        <p:spPr>
          <a:xfrm>
            <a:off x="3433646" y="106149"/>
            <a:ext cx="6477000" cy="1189038"/>
          </a:xfrm>
        </p:spPr>
        <p:txBody>
          <a:bodyPr/>
          <a:lstStyle/>
          <a:p>
            <a:r>
              <a:rPr lang="en-IN" u="sng" dirty="0">
                <a:solidFill>
                  <a:schemeClr val="accent3"/>
                </a:solidFill>
              </a:rPr>
              <a:t>TRANSACTIONS</a:t>
            </a:r>
          </a:p>
        </p:txBody>
      </p:sp>
    </p:spTree>
    <p:extLst>
      <p:ext uri="{BB962C8B-B14F-4D97-AF65-F5344CB8AC3E}">
        <p14:creationId xmlns:p14="http://schemas.microsoft.com/office/powerpoint/2010/main" val="282739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69900" y="1066800"/>
            <a:ext cx="11544300" cy="6159500"/>
          </a:xfrm>
        </p:spPr>
        <p:txBody>
          <a:bodyPr>
            <a:normAutofit fontScale="62500" lnSpcReduction="20000"/>
          </a:bodyPr>
          <a:lstStyle/>
          <a:p>
            <a:pPr lvl="0"/>
            <a:r>
              <a:rPr lang="en-IN" dirty="0"/>
              <a:t>Transaction T1:</a:t>
            </a:r>
            <a:endParaRPr lang="en-IN" sz="1400" dirty="0"/>
          </a:p>
          <a:p>
            <a:pPr lvl="1"/>
            <a:r>
              <a:rPr lang="en-IN" dirty="0"/>
              <a:t>Begin Transaction</a:t>
            </a:r>
            <a:endParaRPr lang="en-IN" sz="1400" dirty="0"/>
          </a:p>
          <a:p>
            <a:pPr lvl="1"/>
            <a:r>
              <a:rPr lang="en-IN" dirty="0"/>
              <a:t>Read </a:t>
            </a:r>
            <a:r>
              <a:rPr lang="en-IN" dirty="0" err="1"/>
              <a:t>player_name</a:t>
            </a:r>
            <a:r>
              <a:rPr lang="en-IN" dirty="0"/>
              <a:t> FROM player WHERE </a:t>
            </a:r>
            <a:r>
              <a:rPr lang="en-IN" dirty="0" err="1"/>
              <a:t>player_id</a:t>
            </a:r>
            <a:r>
              <a:rPr lang="en-IN" dirty="0"/>
              <a:t> = 'PLR33889';</a:t>
            </a:r>
            <a:endParaRPr lang="en-IN" sz="1400" dirty="0"/>
          </a:p>
          <a:p>
            <a:pPr lvl="1"/>
            <a:r>
              <a:rPr lang="en-IN" dirty="0"/>
              <a:t>Commit Transaction</a:t>
            </a:r>
            <a:endParaRPr lang="en-IN" sz="1400" dirty="0"/>
          </a:p>
          <a:p>
            <a:pPr lvl="0"/>
            <a:r>
              <a:rPr lang="en-IN" dirty="0"/>
              <a:t>Transaction T2:</a:t>
            </a:r>
            <a:endParaRPr lang="en-IN" sz="1400" dirty="0"/>
          </a:p>
          <a:p>
            <a:pPr lvl="1"/>
            <a:r>
              <a:rPr lang="en-IN" dirty="0"/>
              <a:t>Begin Transaction</a:t>
            </a:r>
            <a:endParaRPr lang="en-IN" sz="1400" dirty="0"/>
          </a:p>
          <a:p>
            <a:pPr lvl="1"/>
            <a:r>
              <a:rPr lang="en-IN" dirty="0"/>
              <a:t>Read </a:t>
            </a:r>
            <a:r>
              <a:rPr lang="en-IN" dirty="0" err="1"/>
              <a:t>player_name</a:t>
            </a:r>
            <a:r>
              <a:rPr lang="en-IN" dirty="0"/>
              <a:t> FROM player WHERE </a:t>
            </a:r>
            <a:r>
              <a:rPr lang="en-IN" dirty="0" err="1"/>
              <a:t>player_id</a:t>
            </a:r>
            <a:r>
              <a:rPr lang="en-IN" dirty="0"/>
              <a:t> = 'PLR33889';</a:t>
            </a:r>
            <a:endParaRPr lang="en-IN" sz="1400" dirty="0"/>
          </a:p>
          <a:p>
            <a:pPr lvl="1"/>
            <a:r>
              <a:rPr lang="en-IN" dirty="0"/>
              <a:t>If the record is locked by T1, wait or retry later</a:t>
            </a:r>
            <a:endParaRPr lang="en-IN" sz="1400" dirty="0"/>
          </a:p>
          <a:p>
            <a:pPr lvl="1"/>
            <a:r>
              <a:rPr lang="en-IN" dirty="0"/>
              <a:t>Otherwise, update player SET </a:t>
            </a:r>
            <a:r>
              <a:rPr lang="en-IN" dirty="0" err="1"/>
              <a:t>team_id</a:t>
            </a:r>
            <a:r>
              <a:rPr lang="en-IN" dirty="0"/>
              <a:t> = 'RCB03' WHERE </a:t>
            </a:r>
            <a:r>
              <a:rPr lang="en-IN" dirty="0" err="1"/>
              <a:t>player_id</a:t>
            </a:r>
            <a:r>
              <a:rPr lang="en-IN" dirty="0"/>
              <a:t> = 'PLR33889';</a:t>
            </a:r>
            <a:endParaRPr lang="en-IN" sz="1400" dirty="0"/>
          </a:p>
          <a:p>
            <a:pPr lvl="1"/>
            <a:r>
              <a:rPr lang="en-IN" dirty="0"/>
              <a:t>Commit Transaction</a:t>
            </a:r>
            <a:endParaRPr lang="en-IN" sz="1400" dirty="0"/>
          </a:p>
          <a:p>
            <a:pPr lvl="0"/>
            <a:r>
              <a:rPr lang="en-IN" dirty="0"/>
              <a:t>Transaction T3:</a:t>
            </a:r>
            <a:endParaRPr lang="en-IN" sz="1400" dirty="0"/>
          </a:p>
          <a:p>
            <a:pPr lvl="1"/>
            <a:r>
              <a:rPr lang="en-IN" dirty="0"/>
              <a:t>Begin Transaction</a:t>
            </a:r>
            <a:endParaRPr lang="en-IN" sz="1400" dirty="0"/>
          </a:p>
          <a:p>
            <a:pPr lvl="1"/>
            <a:r>
              <a:rPr lang="en-IN" dirty="0"/>
              <a:t>Read </a:t>
            </a:r>
            <a:r>
              <a:rPr lang="en-IN" dirty="0" err="1"/>
              <a:t>player_name</a:t>
            </a:r>
            <a:r>
              <a:rPr lang="en-IN" dirty="0"/>
              <a:t> FROM player WHERE </a:t>
            </a:r>
            <a:r>
              <a:rPr lang="en-IN" dirty="0" err="1"/>
              <a:t>player_id</a:t>
            </a:r>
            <a:r>
              <a:rPr lang="en-IN" dirty="0"/>
              <a:t> = 'PLR33889';</a:t>
            </a:r>
            <a:endParaRPr lang="en-IN" sz="1400" dirty="0"/>
          </a:p>
          <a:p>
            <a:pPr lvl="1"/>
            <a:r>
              <a:rPr lang="en-IN" dirty="0"/>
              <a:t>If the record is locked by T1 or T2, wait or retry later</a:t>
            </a:r>
            <a:endParaRPr lang="en-IN" sz="1400" dirty="0"/>
          </a:p>
          <a:p>
            <a:pPr lvl="1"/>
            <a:r>
              <a:rPr lang="en-IN" dirty="0"/>
              <a:t>Otherwise, proceed with further actions or queries</a:t>
            </a:r>
            <a:endParaRPr lang="en-IN" sz="1400" dirty="0"/>
          </a:p>
          <a:p>
            <a:pPr lvl="1"/>
            <a:r>
              <a:rPr lang="en-IN" dirty="0"/>
              <a:t>Commit Transaction</a:t>
            </a:r>
            <a:endParaRPr lang="en-IN" sz="1400" dirty="0"/>
          </a:p>
          <a:p>
            <a:pPr lvl="0"/>
            <a:r>
              <a:rPr lang="en-IN" dirty="0"/>
              <a:t>Transaction T4:</a:t>
            </a:r>
            <a:endParaRPr lang="en-IN" sz="1400" dirty="0"/>
          </a:p>
          <a:p>
            <a:pPr lvl="1"/>
            <a:r>
              <a:rPr lang="en-IN" dirty="0"/>
              <a:t>Begin Transaction</a:t>
            </a:r>
            <a:endParaRPr lang="en-IN" sz="1400" dirty="0"/>
          </a:p>
          <a:p>
            <a:pPr lvl="1"/>
            <a:r>
              <a:rPr lang="en-IN" dirty="0"/>
              <a:t>Read </a:t>
            </a:r>
            <a:r>
              <a:rPr lang="en-IN" dirty="0" err="1"/>
              <a:t>player_name</a:t>
            </a:r>
            <a:r>
              <a:rPr lang="en-IN" dirty="0"/>
              <a:t> FROM player WHERE </a:t>
            </a:r>
            <a:r>
              <a:rPr lang="en-IN" dirty="0" err="1"/>
              <a:t>player_id</a:t>
            </a:r>
            <a:r>
              <a:rPr lang="en-IN" dirty="0"/>
              <a:t> = 'PLR33889';</a:t>
            </a:r>
            <a:endParaRPr lang="en-IN" sz="1400" dirty="0"/>
          </a:p>
          <a:p>
            <a:pPr lvl="1"/>
            <a:r>
              <a:rPr lang="en-IN" dirty="0"/>
              <a:t>If the record is locked by T1, T2, or T3, wait or retry later</a:t>
            </a:r>
            <a:endParaRPr lang="en-IN" sz="1400" dirty="0"/>
          </a:p>
          <a:p>
            <a:pPr lvl="1"/>
            <a:r>
              <a:rPr lang="en-IN" dirty="0"/>
              <a:t>Otherwise, update player SET </a:t>
            </a:r>
            <a:r>
              <a:rPr lang="en-IN" dirty="0" err="1"/>
              <a:t>team_id</a:t>
            </a:r>
            <a:r>
              <a:rPr lang="en-IN" dirty="0"/>
              <a:t> = 'MI01' WHERE </a:t>
            </a:r>
            <a:r>
              <a:rPr lang="en-IN" dirty="0" err="1"/>
              <a:t>player_id</a:t>
            </a:r>
            <a:r>
              <a:rPr lang="en-IN" dirty="0"/>
              <a:t> = 'PLR33889';</a:t>
            </a:r>
            <a:endParaRPr lang="en-IN" sz="1400" dirty="0"/>
          </a:p>
          <a:p>
            <a:pPr lvl="1"/>
            <a:r>
              <a:rPr lang="en-IN" dirty="0"/>
              <a:t>Commit Transaction</a:t>
            </a:r>
            <a:endParaRPr lang="en-IN" sz="1400" dirty="0"/>
          </a:p>
          <a:p>
            <a:pPr lvl="0"/>
            <a:r>
              <a:rPr lang="en-IN" dirty="0"/>
              <a:t>Transaction T5:</a:t>
            </a:r>
            <a:endParaRPr lang="en-IN" sz="1400" dirty="0"/>
          </a:p>
          <a:p>
            <a:pPr lvl="1"/>
            <a:r>
              <a:rPr lang="en-IN" dirty="0"/>
              <a:t>Begin Transaction</a:t>
            </a:r>
            <a:endParaRPr lang="en-IN" sz="1400" dirty="0"/>
          </a:p>
          <a:p>
            <a:pPr lvl="1"/>
            <a:r>
              <a:rPr lang="en-IN" dirty="0"/>
              <a:t>Read </a:t>
            </a:r>
            <a:r>
              <a:rPr lang="en-IN" dirty="0" err="1"/>
              <a:t>player_name</a:t>
            </a:r>
            <a:r>
              <a:rPr lang="en-IN" dirty="0"/>
              <a:t> FROM player WHERE </a:t>
            </a:r>
            <a:r>
              <a:rPr lang="en-IN" dirty="0" err="1"/>
              <a:t>player_id</a:t>
            </a:r>
            <a:r>
              <a:rPr lang="en-IN" dirty="0"/>
              <a:t> = 'PLR33889';</a:t>
            </a:r>
            <a:endParaRPr lang="en-IN" sz="1400" dirty="0"/>
          </a:p>
          <a:p>
            <a:pPr lvl="1"/>
            <a:r>
              <a:rPr lang="en-IN" dirty="0"/>
              <a:t>If the record is locked by T1, T2, T3, or T4, wait or retry later</a:t>
            </a:r>
            <a:endParaRPr lang="en-IN" sz="1400" dirty="0"/>
          </a:p>
          <a:p>
            <a:pPr lvl="1"/>
            <a:r>
              <a:rPr lang="en-IN" dirty="0"/>
              <a:t>Otherwise, proceed with further actions or queries</a:t>
            </a:r>
            <a:endParaRPr lang="en-IN" sz="1400" dirty="0"/>
          </a:p>
          <a:p>
            <a:pPr lvl="1"/>
            <a:r>
              <a:rPr lang="en-IN" dirty="0"/>
              <a:t>Commit Transaction</a:t>
            </a:r>
            <a:endParaRPr lang="en-IN" sz="1400" dirty="0"/>
          </a:p>
        </p:txBody>
      </p:sp>
      <p:sp>
        <p:nvSpPr>
          <p:cNvPr id="4" name="Title 3"/>
          <p:cNvSpPr>
            <a:spLocks noGrp="1"/>
          </p:cNvSpPr>
          <p:nvPr>
            <p:ph type="title"/>
          </p:nvPr>
        </p:nvSpPr>
        <p:spPr>
          <a:xfrm>
            <a:off x="2539999" y="296864"/>
            <a:ext cx="10667999" cy="646332"/>
          </a:xfrm>
        </p:spPr>
        <p:txBody>
          <a:bodyPr/>
          <a:lstStyle/>
          <a:p>
            <a:r>
              <a:rPr lang="en-IN" u="sng" dirty="0"/>
              <a:t>CONCURRENCY CONTROL</a:t>
            </a:r>
          </a:p>
        </p:txBody>
      </p:sp>
    </p:spTree>
    <p:extLst>
      <p:ext uri="{BB962C8B-B14F-4D97-AF65-F5344CB8AC3E}">
        <p14:creationId xmlns:p14="http://schemas.microsoft.com/office/powerpoint/2010/main" val="1649018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62000" y="1783952"/>
            <a:ext cx="11049000" cy="2622948"/>
          </a:xfrm>
        </p:spPr>
        <p:txBody>
          <a:bodyPr/>
          <a:lstStyle/>
          <a:p>
            <a:pPr marL="285750" lvl="0" indent="-285750">
              <a:buFont typeface="Wingdings" panose="05000000000000000000" pitchFamily="2" charset="2"/>
              <a:buChar char="Ø"/>
            </a:pPr>
            <a:r>
              <a:rPr lang="en-IN" dirty="0"/>
              <a:t>T1 can read the data without any issue because it's the first transaction.</a:t>
            </a:r>
          </a:p>
          <a:p>
            <a:pPr marL="285750" lvl="0" indent="-285750">
              <a:buFont typeface="Wingdings" panose="05000000000000000000" pitchFamily="2" charset="2"/>
              <a:buChar char="Ø"/>
            </a:pPr>
            <a:endParaRPr lang="en-IN" dirty="0"/>
          </a:p>
          <a:p>
            <a:pPr marL="285750" lvl="0" indent="-285750">
              <a:buFont typeface="Wingdings" panose="05000000000000000000" pitchFamily="2" charset="2"/>
              <a:buChar char="Ø"/>
            </a:pPr>
            <a:r>
              <a:rPr lang="en-IN" dirty="0"/>
              <a:t>T2 needs to wait if T1 is still reading the same record because it intends to update it.</a:t>
            </a:r>
          </a:p>
          <a:p>
            <a:pPr marL="285750" lvl="0" indent="-285750">
              <a:buFont typeface="Wingdings" panose="05000000000000000000" pitchFamily="2" charset="2"/>
              <a:buChar char="Ø"/>
            </a:pPr>
            <a:endParaRPr lang="en-IN" dirty="0"/>
          </a:p>
          <a:p>
            <a:pPr marL="285750" lvl="0" indent="-285750">
              <a:buFont typeface="Wingdings" panose="05000000000000000000" pitchFamily="2" charset="2"/>
              <a:buChar char="Ø"/>
            </a:pPr>
            <a:r>
              <a:rPr lang="en-IN" dirty="0"/>
              <a:t>T3 waits if T1 or T2 is modifying the record but can proceed if they are only reading.</a:t>
            </a:r>
          </a:p>
          <a:p>
            <a:pPr marL="285750" lvl="0" indent="-285750">
              <a:buFont typeface="Wingdings" panose="05000000000000000000" pitchFamily="2" charset="2"/>
              <a:buChar char="Ø"/>
            </a:pPr>
            <a:endParaRPr lang="en-IN" dirty="0"/>
          </a:p>
          <a:p>
            <a:pPr marL="285750" lvl="0" indent="-285750">
              <a:buFont typeface="Wingdings" panose="05000000000000000000" pitchFamily="2" charset="2"/>
              <a:buChar char="Ø"/>
            </a:pPr>
            <a:r>
              <a:rPr lang="en-IN" dirty="0"/>
              <a:t>T4 waits for all previous transactions (T1, T2, T3) to finish before attempting to update.</a:t>
            </a:r>
          </a:p>
          <a:p>
            <a:pPr marL="285750" lvl="0" indent="-285750">
              <a:buFont typeface="Wingdings" panose="05000000000000000000" pitchFamily="2" charset="2"/>
              <a:buChar char="Ø"/>
            </a:pPr>
            <a:endParaRPr lang="en-IN" dirty="0"/>
          </a:p>
          <a:p>
            <a:pPr marL="285750" lvl="0" indent="-285750">
              <a:buFont typeface="Wingdings" panose="05000000000000000000" pitchFamily="2" charset="2"/>
              <a:buChar char="Ø"/>
            </a:pPr>
            <a:r>
              <a:rPr lang="en-IN" dirty="0"/>
              <a:t>T5 waits until all previous transactions have completed before performing its actions.</a:t>
            </a:r>
          </a:p>
        </p:txBody>
      </p:sp>
      <p:sp>
        <p:nvSpPr>
          <p:cNvPr id="4" name="Title 3"/>
          <p:cNvSpPr>
            <a:spLocks noGrp="1"/>
          </p:cNvSpPr>
          <p:nvPr>
            <p:ph type="title"/>
          </p:nvPr>
        </p:nvSpPr>
        <p:spPr>
          <a:xfrm>
            <a:off x="2736849" y="525464"/>
            <a:ext cx="6718301" cy="646332"/>
          </a:xfrm>
        </p:spPr>
        <p:txBody>
          <a:bodyPr/>
          <a:lstStyle/>
          <a:p>
            <a:r>
              <a:rPr lang="en-IN" u="sng" dirty="0"/>
              <a:t>CONCURRENCY CONTROL</a:t>
            </a:r>
          </a:p>
        </p:txBody>
      </p:sp>
    </p:spTree>
    <p:extLst>
      <p:ext uri="{BB962C8B-B14F-4D97-AF65-F5344CB8AC3E}">
        <p14:creationId xmlns:p14="http://schemas.microsoft.com/office/powerpoint/2010/main" val="96249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35730" y="726168"/>
            <a:ext cx="9141397" cy="615553"/>
          </a:xfrm>
        </p:spPr>
        <p:txBody>
          <a:bodyPr/>
          <a:lstStyle/>
          <a:p>
            <a:r>
              <a:rPr lang="en-IN" u="sng" dirty="0"/>
              <a:t>CERTIFICATES</a:t>
            </a:r>
          </a:p>
        </p:txBody>
      </p:sp>
      <p:pic>
        <p:nvPicPr>
          <p:cNvPr id="6" name="Picture 5"/>
          <p:cNvPicPr/>
          <p:nvPr/>
        </p:nvPicPr>
        <p:blipFill>
          <a:blip r:embed="rId2"/>
          <a:stretch>
            <a:fillRect/>
          </a:stretch>
        </p:blipFill>
        <p:spPr>
          <a:xfrm>
            <a:off x="217310" y="1802998"/>
            <a:ext cx="3925090" cy="2819739"/>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p:nvPr/>
        </p:nvPicPr>
        <p:blipFill>
          <a:blip r:embed="rId3"/>
          <a:stretch>
            <a:fillRect/>
          </a:stretch>
        </p:blipFill>
        <p:spPr>
          <a:xfrm>
            <a:off x="7989711" y="1802997"/>
            <a:ext cx="3925090" cy="2819739"/>
          </a:xfrm>
          <a:prstGeom prst="rect">
            <a:avLst/>
          </a:prstGeom>
          <a:ln w="88900" cap="sq" cmpd="thickThin">
            <a:solidFill>
              <a:srgbClr val="000000"/>
            </a:solidFill>
            <a:prstDash val="solid"/>
            <a:miter lim="800000"/>
          </a:ln>
          <a:effectLst>
            <a:innerShdw blurRad="76200">
              <a:srgbClr val="000000"/>
            </a:innerShdw>
          </a:effectLst>
        </p:spPr>
      </p:pic>
      <p:sp>
        <p:nvSpPr>
          <p:cNvPr id="8" name="TextBox 7"/>
          <p:cNvSpPr txBox="1"/>
          <p:nvPr/>
        </p:nvSpPr>
        <p:spPr>
          <a:xfrm>
            <a:off x="8318500" y="4808125"/>
            <a:ext cx="3873500" cy="369332"/>
          </a:xfrm>
          <a:prstGeom prst="rect">
            <a:avLst/>
          </a:prstGeom>
          <a:noFill/>
        </p:spPr>
        <p:txBody>
          <a:bodyPr wrap="square" rtlCol="0">
            <a:spAutoFit/>
          </a:bodyPr>
          <a:lstStyle/>
          <a:p>
            <a:r>
              <a:rPr lang="en-IN" dirty="0"/>
              <a:t>MITUN M [RA2211032010090]</a:t>
            </a:r>
          </a:p>
        </p:txBody>
      </p:sp>
      <p:sp>
        <p:nvSpPr>
          <p:cNvPr id="10" name="TextBox 9"/>
          <p:cNvSpPr txBox="1"/>
          <p:nvPr/>
        </p:nvSpPr>
        <p:spPr>
          <a:xfrm>
            <a:off x="496711" y="4808125"/>
            <a:ext cx="3873500" cy="369332"/>
          </a:xfrm>
          <a:prstGeom prst="rect">
            <a:avLst/>
          </a:prstGeom>
          <a:noFill/>
        </p:spPr>
        <p:txBody>
          <a:bodyPr wrap="square" rtlCol="0">
            <a:spAutoFit/>
          </a:bodyPr>
          <a:lstStyle/>
          <a:p>
            <a:r>
              <a:rPr lang="en-IN" dirty="0"/>
              <a:t>YAFFIN S [RA2211032010053]</a:t>
            </a:r>
          </a:p>
        </p:txBody>
      </p:sp>
      <p:pic>
        <p:nvPicPr>
          <p:cNvPr id="2" name="Picture 1">
            <a:extLst>
              <a:ext uri="{FF2B5EF4-FFF2-40B4-BE49-F238E27FC236}">
                <a16:creationId xmlns:a16="http://schemas.microsoft.com/office/drawing/2014/main" id="{5CCA8492-ABAB-0950-AF81-2AA132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0211" y="1811801"/>
            <a:ext cx="3460081" cy="2460435"/>
          </a:xfrm>
          <a:prstGeom prst="rect">
            <a:avLst/>
          </a:prstGeom>
        </p:spPr>
      </p:pic>
      <p:sp>
        <p:nvSpPr>
          <p:cNvPr id="3" name="TextBox 2">
            <a:extLst>
              <a:ext uri="{FF2B5EF4-FFF2-40B4-BE49-F238E27FC236}">
                <a16:creationId xmlns:a16="http://schemas.microsoft.com/office/drawing/2014/main" id="{1250CDF3-EC69-5241-A969-5FB3D74BF18E}"/>
              </a:ext>
            </a:extLst>
          </p:cNvPr>
          <p:cNvSpPr txBox="1"/>
          <p:nvPr/>
        </p:nvSpPr>
        <p:spPr>
          <a:xfrm>
            <a:off x="4737760" y="4805777"/>
            <a:ext cx="3092532" cy="646331"/>
          </a:xfrm>
          <a:prstGeom prst="rect">
            <a:avLst/>
          </a:prstGeom>
          <a:noFill/>
        </p:spPr>
        <p:txBody>
          <a:bodyPr wrap="square" rtlCol="0">
            <a:spAutoFit/>
          </a:bodyPr>
          <a:lstStyle/>
          <a:p>
            <a:pPr algn="l"/>
            <a:r>
              <a:rPr lang="en-US" dirty="0"/>
              <a:t>SAKINA RIZVI [RA2211032010073]</a:t>
            </a:r>
          </a:p>
        </p:txBody>
      </p:sp>
    </p:spTree>
    <p:extLst>
      <p:ext uri="{BB962C8B-B14F-4D97-AF65-F5344CB8AC3E}">
        <p14:creationId xmlns:p14="http://schemas.microsoft.com/office/powerpoint/2010/main" val="282837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16577"/>
            <a:ext cx="10668000" cy="615553"/>
          </a:xfrm>
        </p:spPr>
        <p:txBody>
          <a:bodyPr/>
          <a:lstStyle/>
          <a:p>
            <a:pPr algn="ctr"/>
            <a:r>
              <a:rPr lang="en-IN" u="sng" dirty="0"/>
              <a:t>PROBLEM DEFINITION</a:t>
            </a:r>
          </a:p>
        </p:txBody>
      </p:sp>
      <p:sp>
        <p:nvSpPr>
          <p:cNvPr id="3" name="Text Placeholder 2"/>
          <p:cNvSpPr>
            <a:spLocks noGrp="1"/>
          </p:cNvSpPr>
          <p:nvPr>
            <p:ph type="body" sz="quarter" idx="13"/>
          </p:nvPr>
        </p:nvSpPr>
        <p:spPr/>
        <p:txBody>
          <a:bodyPr/>
          <a:lstStyle/>
          <a:p>
            <a:r>
              <a:rPr lang="en-IN" b="1" u="sng" dirty="0"/>
              <a:t>SOLUTION:</a:t>
            </a:r>
          </a:p>
          <a:p>
            <a:endParaRPr lang="en-IN" b="1" u="sng" dirty="0"/>
          </a:p>
          <a:p>
            <a:pPr marL="342900" indent="-342900">
              <a:buFont typeface="Wingdings" panose="05000000000000000000" pitchFamily="2" charset="2"/>
              <a:buChar char="v"/>
            </a:pPr>
            <a:r>
              <a:rPr lang="en-US" sz="2000" dirty="0"/>
              <a:t>The solution to the challenge of inefficient cricket data management lies in the development and implementation of a robust Cricket Database System. This system serves as a centralized hub, meticulously organizing comprehensive information about players, teams, matches, and statistics. By creating an intuitive and user-friendly interface, accessible to players, coaches, analysts, and administrators, the system ensures ease of use and widespread adoption. Detailed player profiles, team management modules, and match scheduling functionalities contribute to a comprehensive and well-structured database.</a:t>
            </a:r>
          </a:p>
          <a:p>
            <a:endParaRPr lang="en-IN" b="1" u="sng" dirty="0"/>
          </a:p>
        </p:txBody>
      </p:sp>
    </p:spTree>
    <p:extLst>
      <p:ext uri="{BB962C8B-B14F-4D97-AF65-F5344CB8AC3E}">
        <p14:creationId xmlns:p14="http://schemas.microsoft.com/office/powerpoint/2010/main" val="1616214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497" y="154874"/>
            <a:ext cx="10668000" cy="615553"/>
          </a:xfrm>
        </p:spPr>
        <p:txBody>
          <a:bodyPr/>
          <a:lstStyle/>
          <a:p>
            <a:pPr algn="ctr"/>
            <a:r>
              <a:rPr lang="en-IN" u="sng" dirty="0"/>
              <a:t>PERSONA</a:t>
            </a:r>
          </a:p>
        </p:txBody>
      </p:sp>
      <p:sp>
        <p:nvSpPr>
          <p:cNvPr id="3" name="Text Placeholder 2"/>
          <p:cNvSpPr>
            <a:spLocks noGrp="1"/>
          </p:cNvSpPr>
          <p:nvPr>
            <p:ph type="body" sz="quarter" idx="13"/>
          </p:nvPr>
        </p:nvSpPr>
        <p:spPr>
          <a:xfrm>
            <a:off x="657497" y="915487"/>
            <a:ext cx="10668000" cy="685800"/>
          </a:xfrm>
        </p:spPr>
        <p:txBody>
          <a:bodyPr/>
          <a:lstStyle/>
          <a:p>
            <a:r>
              <a:rPr lang="en-IN" b="1" dirty="0"/>
              <a:t>Persona Name:  </a:t>
            </a:r>
            <a:r>
              <a:rPr lang="en-IN" dirty="0"/>
              <a:t>BCCI</a:t>
            </a:r>
          </a:p>
          <a:p>
            <a:r>
              <a:rPr lang="en-IN" dirty="0"/>
              <a:t> </a:t>
            </a:r>
            <a:endParaRPr lang="en-IN" b="1" dirty="0"/>
          </a:p>
          <a:p>
            <a:r>
              <a:rPr lang="en-IN" b="1" dirty="0"/>
              <a:t>Background:  </a:t>
            </a:r>
            <a:r>
              <a:rPr lang="en-US" dirty="0"/>
              <a:t>The Board of Control for Cricket in India (BCCI) is the national governing body for cricket in India. It was established in December 1928 as a society in British India and became a full member of the International Cricket Council (ICC) in 1926. The BCCI is responsible for organizing and promoting cricket in India and representing the country in international cricket forums.</a:t>
            </a:r>
          </a:p>
          <a:p>
            <a:endParaRPr lang="en-US" b="1" dirty="0"/>
          </a:p>
          <a:p>
            <a:r>
              <a:rPr lang="en-US" b="1" dirty="0"/>
              <a:t>Needs and Goals: </a:t>
            </a:r>
          </a:p>
          <a:p>
            <a:endParaRPr lang="en-US" dirty="0"/>
          </a:p>
          <a:p>
            <a:pPr marL="285750" indent="-285750">
              <a:buFont typeface="Arial" panose="020B0604020202020204" pitchFamily="34" charset="0"/>
              <a:buChar char="•"/>
            </a:pPr>
            <a:r>
              <a:rPr lang="en-US" dirty="0"/>
              <a:t>Player Performance Analysis: Requires detailed and up-to-date statistics on individual player performances, including batting averages, bowling figures, and fielding records, to assess strengths and weaknesses.</a:t>
            </a:r>
          </a:p>
          <a:p>
            <a:pPr marL="285750" indent="-285750">
              <a:buFont typeface="Arial" panose="020B0604020202020204" pitchFamily="34" charset="0"/>
              <a:buChar char="•"/>
            </a:pPr>
            <a:r>
              <a:rPr lang="en-US" dirty="0"/>
              <a:t>Team Management: A comprehensive team management module is essential, including information on player availability, fitness status, and historical team statistics, to optimize the team composition for each match.</a:t>
            </a:r>
          </a:p>
          <a:p>
            <a:pPr marL="285750" indent="-285750">
              <a:buFont typeface="Arial" panose="020B0604020202020204" pitchFamily="34" charset="0"/>
              <a:buChar char="•"/>
            </a:pPr>
            <a:r>
              <a:rPr lang="en-US" dirty="0"/>
              <a:t>Match Analysis: Real-time match data, including scores, key events, and player contributions, is vital for in-depth match analysis to identify areas for improvement and strategic adjustments.</a:t>
            </a:r>
            <a:endParaRPr lang="en-IN" dirty="0"/>
          </a:p>
        </p:txBody>
      </p:sp>
    </p:spTree>
    <p:extLst>
      <p:ext uri="{BB962C8B-B14F-4D97-AF65-F5344CB8AC3E}">
        <p14:creationId xmlns:p14="http://schemas.microsoft.com/office/powerpoint/2010/main" val="12190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938" y="298566"/>
            <a:ext cx="10668000" cy="615553"/>
          </a:xfrm>
        </p:spPr>
        <p:txBody>
          <a:bodyPr/>
          <a:lstStyle/>
          <a:p>
            <a:pPr algn="ctr"/>
            <a:r>
              <a:rPr lang="en-IN" u="sng" dirty="0"/>
              <a:t>PROBLEM STATEMENT CANVAS</a:t>
            </a:r>
          </a:p>
        </p:txBody>
      </p:sp>
      <p:graphicFrame>
        <p:nvGraphicFramePr>
          <p:cNvPr id="4" name="Table 3"/>
          <p:cNvGraphicFramePr>
            <a:graphicFrameLocks noGrp="1"/>
          </p:cNvGraphicFramePr>
          <p:nvPr>
            <p:extLst>
              <p:ext uri="{D42A27DB-BD31-4B8C-83A1-F6EECF244321}">
                <p14:modId xmlns:p14="http://schemas.microsoft.com/office/powerpoint/2010/main" val="3867161861"/>
              </p:ext>
            </p:extLst>
          </p:nvPr>
        </p:nvGraphicFramePr>
        <p:xfrm>
          <a:off x="748938" y="1240970"/>
          <a:ext cx="10668000" cy="4389120"/>
        </p:xfrm>
        <a:graphic>
          <a:graphicData uri="http://schemas.openxmlformats.org/drawingml/2006/table">
            <a:tbl>
              <a:tblPr firstRow="1" bandRow="1">
                <a:tableStyleId>{5C22544A-7EE6-4342-B048-85BDC9FD1C3A}</a:tableStyleId>
              </a:tblPr>
              <a:tblGrid>
                <a:gridCol w="3556000">
                  <a:extLst>
                    <a:ext uri="{9D8B030D-6E8A-4147-A177-3AD203B41FA5}">
                      <a16:colId xmlns:a16="http://schemas.microsoft.com/office/drawing/2014/main" val="20000"/>
                    </a:ext>
                  </a:extLst>
                </a:gridCol>
                <a:gridCol w="3556000">
                  <a:extLst>
                    <a:ext uri="{9D8B030D-6E8A-4147-A177-3AD203B41FA5}">
                      <a16:colId xmlns:a16="http://schemas.microsoft.com/office/drawing/2014/main" val="20001"/>
                    </a:ext>
                  </a:extLst>
                </a:gridCol>
                <a:gridCol w="3556000">
                  <a:extLst>
                    <a:ext uri="{9D8B030D-6E8A-4147-A177-3AD203B41FA5}">
                      <a16:colId xmlns:a16="http://schemas.microsoft.com/office/drawing/2014/main" val="20002"/>
                    </a:ext>
                  </a:extLst>
                </a:gridCol>
              </a:tblGrid>
              <a:tr h="2233750">
                <a:tc>
                  <a:txBody>
                    <a:bodyPr/>
                    <a:lstStyle/>
                    <a:p>
                      <a:pPr algn="l"/>
                      <a:r>
                        <a:rPr lang="en-IN" u="sng" dirty="0"/>
                        <a:t>CONTEXT:</a:t>
                      </a:r>
                    </a:p>
                    <a:p>
                      <a:pPr algn="l"/>
                      <a:endParaRPr lang="en-IN" dirty="0"/>
                    </a:p>
                    <a:p>
                      <a:pPr algn="l"/>
                      <a:r>
                        <a:rPr lang="en-US" sz="1600" b="0" dirty="0"/>
                        <a:t>The context of a Cricket Database System lies in the need for a comprehensive and organized platform to manage, store, and retrieve vast amounts of data related to the sport of cricket. </a:t>
                      </a:r>
                      <a:endParaRPr lang="en-IN" sz="1600" b="0" dirty="0"/>
                    </a:p>
                  </a:txBody>
                  <a:tcPr/>
                </a:tc>
                <a:tc>
                  <a:txBody>
                    <a:bodyPr/>
                    <a:lstStyle/>
                    <a:p>
                      <a:pPr algn="l"/>
                      <a:r>
                        <a:rPr lang="en-IN" u="sng" dirty="0"/>
                        <a:t>PROBLEM:</a:t>
                      </a:r>
                    </a:p>
                    <a:p>
                      <a:pPr algn="l"/>
                      <a:endParaRPr lang="en-IN"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t>The problem in cricket database management is the absence of a centralized and efficient system, leading to manual record-keeping issues, inconsistencies, and team, match, and statistical data. </a:t>
                      </a:r>
                    </a:p>
                    <a:p>
                      <a:pPr algn="l"/>
                      <a:endParaRPr lang="en-IN" u="sng" dirty="0"/>
                    </a:p>
                  </a:txBody>
                  <a:tcPr/>
                </a:tc>
                <a:tc>
                  <a:txBody>
                    <a:bodyPr/>
                    <a:lstStyle/>
                    <a:p>
                      <a:pPr algn="l"/>
                      <a:r>
                        <a:rPr lang="en-IN" u="sng" dirty="0"/>
                        <a:t>ALTERNATIVES:</a:t>
                      </a:r>
                    </a:p>
                    <a:p>
                      <a:pPr algn="l"/>
                      <a:endParaRPr lang="en-IN" u="sng" dirty="0"/>
                    </a:p>
                    <a:p>
                      <a:pPr algn="l"/>
                      <a:r>
                        <a:rPr lang="en-US" sz="1600" b="0" dirty="0"/>
                        <a:t>A streamlined and secure cricket database management solution is needed to address these challenges and provide a centralized, user-friendly platform for efficient data storage, retrieval, and analysis within the cricketing ecosystem.</a:t>
                      </a:r>
                      <a:endParaRPr lang="en-IN" sz="1600" b="0" u="sng" dirty="0"/>
                    </a:p>
                  </a:txBody>
                  <a:tcPr/>
                </a:tc>
                <a:extLst>
                  <a:ext uri="{0D108BD9-81ED-4DB2-BD59-A6C34878D82A}">
                    <a16:rowId xmlns:a16="http://schemas.microsoft.com/office/drawing/2014/main" val="10000"/>
                  </a:ext>
                </a:extLst>
              </a:tr>
              <a:tr h="2011680">
                <a:tc>
                  <a:txBody>
                    <a:bodyPr/>
                    <a:lstStyle/>
                    <a:p>
                      <a:pPr algn="l"/>
                      <a:r>
                        <a:rPr lang="en-IN" b="1" u="sng" dirty="0"/>
                        <a:t>CUSTOMERS:</a:t>
                      </a:r>
                    </a:p>
                    <a:p>
                      <a:pPr algn="l"/>
                      <a:endParaRPr lang="en-IN" b="1" u="sng" dirty="0"/>
                    </a:p>
                    <a:p>
                      <a:pPr algn="l"/>
                      <a:r>
                        <a:rPr lang="en-IN" sz="1600" b="0" u="none" dirty="0"/>
                        <a:t>Players,</a:t>
                      </a:r>
                      <a:r>
                        <a:rPr lang="en-IN" sz="1600" b="0" u="none" baseline="0" dirty="0"/>
                        <a:t> Coaches, Administrators,</a:t>
                      </a:r>
                    </a:p>
                    <a:p>
                      <a:pPr algn="l"/>
                      <a:r>
                        <a:rPr lang="en-IN" sz="1600" b="0" u="none" baseline="0" dirty="0"/>
                        <a:t>Analysts, Fans</a:t>
                      </a:r>
                      <a:endParaRPr lang="en-IN" sz="1600" b="0" u="none" dirty="0"/>
                    </a:p>
                  </a:txBody>
                  <a:tcPr/>
                </a:tc>
                <a:tc>
                  <a:txBody>
                    <a:bodyPr/>
                    <a:lstStyle/>
                    <a:p>
                      <a:pPr algn="l"/>
                      <a:r>
                        <a:rPr lang="en-IN" b="1" i="0" u="sng" dirty="0"/>
                        <a:t>QUANTIFIABLE IMPACT:</a:t>
                      </a:r>
                    </a:p>
                    <a:p>
                      <a:pPr algn="l"/>
                      <a:endParaRPr lang="en-IN" b="1" i="0" u="sng" dirty="0"/>
                    </a:p>
                    <a:p>
                      <a:pPr algn="l"/>
                      <a:r>
                        <a:rPr lang="en-IN" sz="1600" b="0" dirty="0"/>
                        <a:t>Improved Decision-Making, Efficient Tournament Management, Accurate Broadcasting Data</a:t>
                      </a:r>
                      <a:endParaRPr lang="en-IN" sz="1600" b="0" i="0" u="none" dirty="0"/>
                    </a:p>
                  </a:txBody>
                  <a:tcPr/>
                </a:tc>
                <a:tc>
                  <a:txBody>
                    <a:bodyPr/>
                    <a:lstStyle/>
                    <a:p>
                      <a:pPr algn="l"/>
                      <a:r>
                        <a:rPr lang="en-IN" b="1" u="sng" dirty="0"/>
                        <a:t>SHORTCOMINGS:</a:t>
                      </a:r>
                    </a:p>
                    <a:p>
                      <a:pPr algn="l"/>
                      <a:endParaRPr lang="en-IN" b="1" u="sng" dirty="0"/>
                    </a:p>
                    <a:p>
                      <a:pPr algn="l"/>
                      <a:r>
                        <a:rPr lang="en-IN" sz="1600" b="0" dirty="0"/>
                        <a:t>Data Overload,</a:t>
                      </a:r>
                      <a:r>
                        <a:rPr lang="en-IN" sz="1600" b="0" baseline="0" dirty="0"/>
                        <a:t> </a:t>
                      </a:r>
                      <a:r>
                        <a:rPr lang="en-IN" sz="1600" b="0" dirty="0"/>
                        <a:t>Inaccuracies in Data Entry,</a:t>
                      </a:r>
                      <a:r>
                        <a:rPr lang="en-IN" sz="1600" b="0" baseline="0" dirty="0"/>
                        <a:t> </a:t>
                      </a:r>
                      <a:r>
                        <a:rPr lang="en-IN" sz="1600" b="0" dirty="0"/>
                        <a:t>Dependency on Technology</a:t>
                      </a:r>
                      <a:endParaRPr lang="en-IN" sz="1600" b="0" u="none"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4575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t>ENTITIES</a:t>
            </a:r>
          </a:p>
        </p:txBody>
      </p:sp>
      <p:sp>
        <p:nvSpPr>
          <p:cNvPr id="3" name="Text Placeholder 2"/>
          <p:cNvSpPr>
            <a:spLocks noGrp="1"/>
          </p:cNvSpPr>
          <p:nvPr>
            <p:ph type="body" sz="quarter" idx="13"/>
          </p:nvPr>
        </p:nvSpPr>
        <p:spPr/>
        <p:txBody>
          <a:bodyPr/>
          <a:lstStyle/>
          <a:p>
            <a:r>
              <a:rPr lang="en-IN" b="1" u="sng" dirty="0"/>
              <a:t>THE ENTITIES IN THIS DATABASE ARE AS FOLLOWS:</a:t>
            </a:r>
          </a:p>
          <a:p>
            <a:endParaRPr lang="en-IN" b="1" u="sng" dirty="0"/>
          </a:p>
          <a:p>
            <a:pPr marL="285750" indent="-285750">
              <a:lnSpc>
                <a:spcPct val="150000"/>
              </a:lnSpc>
              <a:buFont typeface="Arial" panose="020B0604020202020204" pitchFamily="34" charset="0"/>
              <a:buChar char="•"/>
            </a:pPr>
            <a:r>
              <a:rPr lang="en-IN" dirty="0"/>
              <a:t>TEAM </a:t>
            </a:r>
          </a:p>
          <a:p>
            <a:pPr marL="285750" indent="-285750">
              <a:lnSpc>
                <a:spcPct val="150000"/>
              </a:lnSpc>
              <a:buFont typeface="Arial" panose="020B0604020202020204" pitchFamily="34" charset="0"/>
              <a:buChar char="•"/>
            </a:pPr>
            <a:r>
              <a:rPr lang="en-IN" dirty="0"/>
              <a:t>PLAYERS</a:t>
            </a:r>
          </a:p>
          <a:p>
            <a:pPr marL="285750" indent="-285750">
              <a:lnSpc>
                <a:spcPct val="150000"/>
              </a:lnSpc>
              <a:buFont typeface="Arial" panose="020B0604020202020204" pitchFamily="34" charset="0"/>
              <a:buChar char="•"/>
            </a:pPr>
            <a:r>
              <a:rPr lang="en-IN" dirty="0"/>
              <a:t>BATSMAN </a:t>
            </a:r>
          </a:p>
          <a:p>
            <a:pPr marL="285750" indent="-285750">
              <a:lnSpc>
                <a:spcPct val="150000"/>
              </a:lnSpc>
              <a:buFont typeface="Arial" panose="020B0604020202020204" pitchFamily="34" charset="0"/>
              <a:buChar char="•"/>
            </a:pPr>
            <a:r>
              <a:rPr lang="en-IN" dirty="0"/>
              <a:t>BOWLER</a:t>
            </a:r>
          </a:p>
          <a:p>
            <a:pPr marL="285750" indent="-285750">
              <a:lnSpc>
                <a:spcPct val="150000"/>
              </a:lnSpc>
              <a:buFont typeface="Arial" panose="020B0604020202020204" pitchFamily="34" charset="0"/>
              <a:buChar char="•"/>
            </a:pPr>
            <a:r>
              <a:rPr lang="en-IN" dirty="0"/>
              <a:t>COACH</a:t>
            </a:r>
          </a:p>
          <a:p>
            <a:pPr marL="285750" indent="-285750">
              <a:lnSpc>
                <a:spcPct val="150000"/>
              </a:lnSpc>
              <a:buFont typeface="Arial" panose="020B0604020202020204" pitchFamily="34" charset="0"/>
              <a:buChar char="•"/>
            </a:pPr>
            <a:r>
              <a:rPr lang="en-IN" dirty="0"/>
              <a:t>MATCHES</a:t>
            </a:r>
          </a:p>
          <a:p>
            <a:pPr marL="285750" indent="-285750">
              <a:lnSpc>
                <a:spcPct val="150000"/>
              </a:lnSpc>
              <a:buFont typeface="Arial" panose="020B0604020202020204" pitchFamily="34" charset="0"/>
              <a:buChar char="•"/>
            </a:pPr>
            <a:r>
              <a:rPr lang="en-IN" dirty="0"/>
              <a:t>CAPTAIN</a:t>
            </a:r>
          </a:p>
          <a:p>
            <a:pPr marL="285750" indent="-285750">
              <a:lnSpc>
                <a:spcPct val="150000"/>
              </a:lnSpc>
              <a:buFont typeface="Arial" panose="020B0604020202020204" pitchFamily="34" charset="0"/>
              <a:buChar char="•"/>
            </a:pPr>
            <a:r>
              <a:rPr lang="en-IN" dirty="0"/>
              <a:t>UMPIRE</a:t>
            </a:r>
          </a:p>
        </p:txBody>
      </p:sp>
    </p:spTree>
    <p:extLst>
      <p:ext uri="{BB962C8B-B14F-4D97-AF65-F5344CB8AC3E}">
        <p14:creationId xmlns:p14="http://schemas.microsoft.com/office/powerpoint/2010/main" val="904005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t>RELATIONSHIPS</a:t>
            </a:r>
          </a:p>
        </p:txBody>
      </p:sp>
      <p:sp>
        <p:nvSpPr>
          <p:cNvPr id="3" name="Text Placeholder 2"/>
          <p:cNvSpPr>
            <a:spLocks noGrp="1"/>
          </p:cNvSpPr>
          <p:nvPr>
            <p:ph type="body" sz="quarter" idx="13"/>
          </p:nvPr>
        </p:nvSpPr>
        <p:spPr/>
        <p:txBody>
          <a:bodyPr/>
          <a:lstStyle/>
          <a:p>
            <a:r>
              <a:rPr lang="en-IN" b="1" u="sng" dirty="0"/>
              <a:t>THE RELATIONSHIPS BETWEEN THE ENTITIES ARE AS FOLLOWS:</a:t>
            </a:r>
          </a:p>
          <a:p>
            <a:pPr marL="285750" indent="-285750">
              <a:lnSpc>
                <a:spcPct val="150000"/>
              </a:lnSpc>
              <a:buFont typeface="Arial" panose="020B0604020202020204" pitchFamily="34" charset="0"/>
              <a:buChar char="•"/>
            </a:pPr>
            <a:endParaRPr lang="en-IN" b="1" u="sng" dirty="0"/>
          </a:p>
          <a:p>
            <a:pPr marL="285750" indent="-285750">
              <a:lnSpc>
                <a:spcPct val="150000"/>
              </a:lnSpc>
              <a:buFont typeface="Arial" panose="020B0604020202020204" pitchFamily="34" charset="0"/>
              <a:buChar char="•"/>
            </a:pPr>
            <a:r>
              <a:rPr lang="en-IN" dirty="0"/>
              <a:t>Coach MANAGES team - [Many to one relationship]</a:t>
            </a:r>
          </a:p>
          <a:p>
            <a:pPr marL="285750" indent="-285750">
              <a:lnSpc>
                <a:spcPct val="150000"/>
              </a:lnSpc>
              <a:buFont typeface="Arial" panose="020B0604020202020204" pitchFamily="34" charset="0"/>
              <a:buChar char="•"/>
            </a:pPr>
            <a:r>
              <a:rPr lang="en-IN" dirty="0"/>
              <a:t>Team PLAYS matches - [Many to many relationship]</a:t>
            </a:r>
          </a:p>
          <a:p>
            <a:pPr marL="285750" indent="-285750">
              <a:lnSpc>
                <a:spcPct val="150000"/>
              </a:lnSpc>
              <a:buFont typeface="Arial" panose="020B0604020202020204" pitchFamily="34" charset="0"/>
              <a:buChar char="•"/>
            </a:pPr>
            <a:r>
              <a:rPr lang="en-IN" dirty="0"/>
              <a:t>Matches are UMPIRED BY Umpires - [Many to Many relationship]</a:t>
            </a:r>
          </a:p>
          <a:p>
            <a:pPr marL="285750" indent="-285750">
              <a:lnSpc>
                <a:spcPct val="150000"/>
              </a:lnSpc>
              <a:buFont typeface="Arial" panose="020B0604020202020204" pitchFamily="34" charset="0"/>
              <a:buChar char="•"/>
            </a:pPr>
            <a:r>
              <a:rPr lang="en-IN" dirty="0"/>
              <a:t>Team is HEADED BY Captain - [One to one relationship]</a:t>
            </a:r>
          </a:p>
          <a:p>
            <a:pPr marL="285750" indent="-285750">
              <a:lnSpc>
                <a:spcPct val="150000"/>
              </a:lnSpc>
              <a:buFont typeface="Arial" panose="020B0604020202020204" pitchFamily="34" charset="0"/>
              <a:buChar char="•"/>
            </a:pPr>
            <a:r>
              <a:rPr lang="en-IN" dirty="0"/>
              <a:t>Team HAS Players - [One to Many relationship]</a:t>
            </a:r>
          </a:p>
        </p:txBody>
      </p:sp>
    </p:spTree>
    <p:extLst>
      <p:ext uri="{BB962C8B-B14F-4D97-AF65-F5344CB8AC3E}">
        <p14:creationId xmlns:p14="http://schemas.microsoft.com/office/powerpoint/2010/main" val="362917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2331" y="32340"/>
            <a:ext cx="10650583" cy="1325563"/>
          </a:xfrm>
        </p:spPr>
        <p:txBody>
          <a:bodyPr>
            <a:normAutofit/>
          </a:bodyPr>
          <a:lstStyle/>
          <a:p>
            <a:pPr algn="ctr"/>
            <a:r>
              <a:rPr lang="en-IN" u="sng" dirty="0">
                <a:solidFill>
                  <a:schemeClr val="accent3"/>
                </a:solidFill>
              </a:rPr>
              <a:t>ENTITY RELATIONSHIP DIAGRAM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582" y="1194935"/>
            <a:ext cx="7498080" cy="543135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05937174"/>
      </p:ext>
    </p:extLst>
  </p:cSld>
  <p:clrMapOvr>
    <a:masterClrMapping/>
  </p:clrMapOvr>
</p:sld>
</file>

<file path=ppt/theme/theme1.xml><?xml version="1.0" encoding="utf-8"?>
<a:theme xmlns:a="http://schemas.openxmlformats.org/drawingml/2006/main" name="2_Office Theme">
  <a:themeElements>
    <a:clrScheme name="Custom 24">
      <a:dk1>
        <a:srgbClr val="000000"/>
      </a:dk1>
      <a:lt1>
        <a:srgbClr val="FFFFFF"/>
      </a:lt1>
      <a:dk2>
        <a:srgbClr val="000000"/>
      </a:dk2>
      <a:lt2>
        <a:srgbClr val="E6E6E6"/>
      </a:lt2>
      <a:accent1>
        <a:srgbClr val="264653"/>
      </a:accent1>
      <a:accent2>
        <a:srgbClr val="2A9D8F"/>
      </a:accent2>
      <a:accent3>
        <a:srgbClr val="E9C46A"/>
      </a:accent3>
      <a:accent4>
        <a:srgbClr val="F4A261"/>
      </a:accent4>
      <a:accent5>
        <a:srgbClr val="E76F51"/>
      </a:accent5>
      <a:accent6>
        <a:srgbClr val="FFFFFF"/>
      </a:accent6>
      <a:hlink>
        <a:srgbClr val="FFFFFF"/>
      </a:hlink>
      <a:folHlink>
        <a:srgbClr val="FFFFFF"/>
      </a:folHlink>
    </a:clrScheme>
    <a:fontScheme name="Heritage and History">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pot  -  AutoRecovered" id="{0019F9B1-4944-4C3D-BD71-31454C82D899}" vid="{3EED11B8-4CEA-4EF8-BEA8-9CD170BA1D8C}"/>
    </a:ext>
  </a:extLst>
</a:theme>
</file>

<file path=docProps/app.xml><?xml version="1.0" encoding="utf-8"?>
<Properties xmlns="http://schemas.openxmlformats.org/officeDocument/2006/extended-properties" xmlns:vt="http://schemas.openxmlformats.org/officeDocument/2006/docPropsVTypes">
  <Template>Black History Month presentation</Template>
  <TotalTime>353</TotalTime>
  <Words>1475</Words>
  <Application>Microsoft Office PowerPoint</Application>
  <PresentationFormat>Widescreen</PresentationFormat>
  <Paragraphs>224</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2_Office Theme</vt:lpstr>
      <vt:lpstr>CRICKET DATABASE SYSTEM</vt:lpstr>
      <vt:lpstr>INTRODUCTION</vt:lpstr>
      <vt:lpstr>PROBLEM DEFINITON</vt:lpstr>
      <vt:lpstr>PROBLEM DEFINITION</vt:lpstr>
      <vt:lpstr>PERSONA</vt:lpstr>
      <vt:lpstr>PROBLEM STATEMENT CANVAS</vt:lpstr>
      <vt:lpstr>ENTITIES</vt:lpstr>
      <vt:lpstr>RELATIONSHIPS</vt:lpstr>
      <vt:lpstr>ENTITY RELATIONSHIP DIAGRAM</vt:lpstr>
      <vt:lpstr>RELATIONAL DATABSE SCHEMA</vt:lpstr>
      <vt:lpstr>TABLES</vt:lpstr>
      <vt:lpstr>TABLE TEAM</vt:lpstr>
      <vt:lpstr>TABLE WICKET_KEEPER</vt:lpstr>
      <vt:lpstr>TABLE UMPIRE</vt:lpstr>
      <vt:lpstr>TABLE PLAYER</vt:lpstr>
      <vt:lpstr>TABLE COACH</vt:lpstr>
      <vt:lpstr>TABLE CAPTAIN</vt:lpstr>
      <vt:lpstr>TABLE UMPIRE</vt:lpstr>
      <vt:lpstr>TABLE PLAYS</vt:lpstr>
      <vt:lpstr>TABLE UMPIRED_BY</vt:lpstr>
      <vt:lpstr>SQL QUERIES</vt:lpstr>
      <vt:lpstr>SQL QUERIES</vt:lpstr>
      <vt:lpstr>VIEWS</vt:lpstr>
      <vt:lpstr>PL/SQL COMMANDS</vt:lpstr>
      <vt:lpstr>PL/SQL COMMANDS</vt:lpstr>
      <vt:lpstr>TRIGGERS</vt:lpstr>
      <vt:lpstr>NORMALIZATION – 1NF</vt:lpstr>
      <vt:lpstr>NORMALIZATION – 2NF</vt:lpstr>
      <vt:lpstr>NORMALIZATION – 3NF</vt:lpstr>
      <vt:lpstr>TRANSACTIONS</vt:lpstr>
      <vt:lpstr>CONCURRENCY CONTROL</vt:lpstr>
      <vt:lpstr>CONCURRENCY CONTROL</vt:lpstr>
      <vt:lpstr>CERTIFICATES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Mitun M</cp:lastModifiedBy>
  <cp:revision>29</cp:revision>
  <dcterms:created xsi:type="dcterms:W3CDTF">2024-02-06T15:18:32Z</dcterms:created>
  <dcterms:modified xsi:type="dcterms:W3CDTF">2024-05-03T03:05:50Z</dcterms:modified>
</cp:coreProperties>
</file>